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Override PartName="/ppt/tags/tag2.xml" ContentType="application/vnd.openxmlformats-officedocument.presentationml.tags+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0" r:id="rId1"/>
  </p:sldMasterIdLst>
  <p:notesMasterIdLst>
    <p:notesMasterId r:id="rId30"/>
  </p:notesMasterIdLst>
  <p:handoutMasterIdLst>
    <p:handoutMasterId r:id="rId31"/>
  </p:handoutMasterIdLst>
  <p:sldIdLst>
    <p:sldId id="274" r:id="rId2"/>
    <p:sldId id="275" r:id="rId3"/>
    <p:sldId id="276" r:id="rId4"/>
    <p:sldId id="277" r:id="rId5"/>
    <p:sldId id="278" r:id="rId6"/>
    <p:sldId id="279" r:id="rId7"/>
    <p:sldId id="280" r:id="rId8"/>
    <p:sldId id="281" r:id="rId9"/>
    <p:sldId id="282" r:id="rId10"/>
    <p:sldId id="283" r:id="rId11"/>
    <p:sldId id="285" r:id="rId12"/>
    <p:sldId id="286" r:id="rId13"/>
    <p:sldId id="287" r:id="rId14"/>
    <p:sldId id="288" r:id="rId15"/>
    <p:sldId id="289" r:id="rId16"/>
    <p:sldId id="302" r:id="rId17"/>
    <p:sldId id="290" r:id="rId18"/>
    <p:sldId id="291" r:id="rId19"/>
    <p:sldId id="292" r:id="rId20"/>
    <p:sldId id="293" r:id="rId21"/>
    <p:sldId id="294" r:id="rId22"/>
    <p:sldId id="295" r:id="rId23"/>
    <p:sldId id="296" r:id="rId24"/>
    <p:sldId id="297" r:id="rId25"/>
    <p:sldId id="298" r:id="rId26"/>
    <p:sldId id="299" r:id="rId27"/>
    <p:sldId id="300" r:id="rId28"/>
    <p:sldId id="301" r:id="rId29"/>
  </p:sldIdLst>
  <p:sldSz cx="9144000" cy="6858000" type="screen4x3"/>
  <p:notesSz cx="6794500" cy="9906000"/>
  <p:custDataLst>
    <p:tags r:id="rId32"/>
  </p:custDataLst>
  <p:defaultTextStyle>
    <a:defPPr>
      <a:defRPr lang="en-US"/>
    </a:defPPr>
    <a:lvl1pPr algn="ctr" rtl="0" eaLnBrk="0" fontAlgn="base" hangingPunct="0">
      <a:spcBef>
        <a:spcPct val="0"/>
      </a:spcBef>
      <a:spcAft>
        <a:spcPct val="0"/>
      </a:spcAft>
      <a:defRPr sz="12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8D4A96"/>
    <a:srgbClr val="003361"/>
    <a:srgbClr val="525254"/>
    <a:srgbClr val="E2E2E2"/>
    <a:srgbClr val="C5C6C8"/>
    <a:srgbClr val="515151"/>
    <a:srgbClr val="4D4D4D"/>
    <a:srgbClr val="FF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33" autoAdjust="0"/>
    <p:restoredTop sz="94700" autoAdjust="0"/>
  </p:normalViewPr>
  <p:slideViewPr>
    <p:cSldViewPr snapToGrid="0" snapToObjects="1">
      <p:cViewPr>
        <p:scale>
          <a:sx n="90" d="100"/>
          <a:sy n="90" d="100"/>
        </p:scale>
        <p:origin x="-684" y="-510"/>
      </p:cViewPr>
      <p:guideLst>
        <p:guide orient="horz" pos="2160"/>
        <p:guide pos="288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2944283" cy="495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423" tIns="47711" rIns="95423" bIns="47711" numCol="1" anchor="t" anchorCtr="0" compatLnSpc="1">
            <a:prstTxWarp prst="textNoShape">
              <a:avLst/>
            </a:prstTxWarp>
          </a:bodyPr>
          <a:lstStyle>
            <a:lvl1pPr algn="l">
              <a:defRPr>
                <a:latin typeface="Times New Roman" pitchFamily="18" charset="0"/>
              </a:defRPr>
            </a:lvl1pPr>
          </a:lstStyle>
          <a:p>
            <a:endParaRPr lang="de-DE"/>
          </a:p>
        </p:txBody>
      </p:sp>
      <p:sp>
        <p:nvSpPr>
          <p:cNvPr id="76803" name="Rectangle 3"/>
          <p:cNvSpPr>
            <a:spLocks noGrp="1" noChangeArrowheads="1"/>
          </p:cNvSpPr>
          <p:nvPr>
            <p:ph type="dt" sz="quarter" idx="1"/>
          </p:nvPr>
        </p:nvSpPr>
        <p:spPr bwMode="auto">
          <a:xfrm>
            <a:off x="3848645" y="1"/>
            <a:ext cx="2944283" cy="495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423" tIns="47711" rIns="95423" bIns="47711" numCol="1" anchor="t" anchorCtr="0" compatLnSpc="1">
            <a:prstTxWarp prst="textNoShape">
              <a:avLst/>
            </a:prstTxWarp>
          </a:bodyPr>
          <a:lstStyle>
            <a:lvl1pPr algn="r">
              <a:defRPr>
                <a:latin typeface="Times New Roman" pitchFamily="18" charset="0"/>
              </a:defRPr>
            </a:lvl1pPr>
          </a:lstStyle>
          <a:p>
            <a:endParaRPr lang="de-DE"/>
          </a:p>
        </p:txBody>
      </p:sp>
      <p:sp>
        <p:nvSpPr>
          <p:cNvPr id="76804" name="Rectangle 4"/>
          <p:cNvSpPr>
            <a:spLocks noGrp="1" noChangeArrowheads="1"/>
          </p:cNvSpPr>
          <p:nvPr>
            <p:ph type="ftr" sz="quarter" idx="2"/>
          </p:nvPr>
        </p:nvSpPr>
        <p:spPr bwMode="auto">
          <a:xfrm>
            <a:off x="0" y="9408981"/>
            <a:ext cx="2944283" cy="495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423" tIns="47711" rIns="95423" bIns="47711" numCol="1" anchor="b" anchorCtr="0" compatLnSpc="1">
            <a:prstTxWarp prst="textNoShape">
              <a:avLst/>
            </a:prstTxWarp>
          </a:bodyPr>
          <a:lstStyle>
            <a:lvl1pPr algn="l">
              <a:defRPr>
                <a:latin typeface="Times New Roman" pitchFamily="18" charset="0"/>
              </a:defRPr>
            </a:lvl1pPr>
          </a:lstStyle>
          <a:p>
            <a:endParaRPr lang="de-DE"/>
          </a:p>
        </p:txBody>
      </p:sp>
      <p:sp>
        <p:nvSpPr>
          <p:cNvPr id="76805" name="Rectangle 5"/>
          <p:cNvSpPr>
            <a:spLocks noGrp="1" noChangeArrowheads="1"/>
          </p:cNvSpPr>
          <p:nvPr>
            <p:ph type="sldNum" sz="quarter" idx="3"/>
          </p:nvPr>
        </p:nvSpPr>
        <p:spPr bwMode="auto">
          <a:xfrm>
            <a:off x="3848645" y="9408981"/>
            <a:ext cx="2944283" cy="495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423" tIns="47711" rIns="95423" bIns="47711" numCol="1" anchor="b" anchorCtr="0" compatLnSpc="1">
            <a:prstTxWarp prst="textNoShape">
              <a:avLst/>
            </a:prstTxWarp>
          </a:bodyPr>
          <a:lstStyle>
            <a:lvl1pPr algn="r">
              <a:defRPr>
                <a:latin typeface="Times New Roman" pitchFamily="18" charset="0"/>
              </a:defRPr>
            </a:lvl1pPr>
          </a:lstStyle>
          <a:p>
            <a:fld id="{5FEEC673-CC20-4D14-9DD5-B0205A0D20FE}" type="slidenum">
              <a:rPr lang="de-DE"/>
              <a:pPr/>
              <a:t>‹Nr.›</a:t>
            </a:fld>
            <a:endParaRPr lang="de-DE"/>
          </a:p>
        </p:txBody>
      </p:sp>
    </p:spTree>
    <p:extLst>
      <p:ext uri="{BB962C8B-B14F-4D97-AF65-F5344CB8AC3E}">
        <p14:creationId xmlns:p14="http://schemas.microsoft.com/office/powerpoint/2010/main" xmlns="" val="33560006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1"/>
            <a:ext cx="2944283" cy="2810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423" tIns="47711" rIns="95423" bIns="47711" numCol="1" anchor="t" anchorCtr="0" compatLnSpc="1">
            <a:prstTxWarp prst="textNoShape">
              <a:avLst/>
            </a:prstTxWarp>
            <a:spAutoFit/>
          </a:bodyPr>
          <a:lstStyle>
            <a:lvl1pPr algn="l">
              <a:defRPr/>
            </a:lvl1pPr>
          </a:lstStyle>
          <a:p>
            <a:endParaRPr lang="de-DE"/>
          </a:p>
        </p:txBody>
      </p:sp>
      <p:sp>
        <p:nvSpPr>
          <p:cNvPr id="7171" name="Rectangle 3"/>
          <p:cNvSpPr>
            <a:spLocks noGrp="1" noChangeArrowheads="1"/>
          </p:cNvSpPr>
          <p:nvPr>
            <p:ph type="dt" idx="1"/>
          </p:nvPr>
        </p:nvSpPr>
        <p:spPr bwMode="auto">
          <a:xfrm>
            <a:off x="3850217" y="1"/>
            <a:ext cx="2944283" cy="2810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423" tIns="47711" rIns="95423" bIns="47711" numCol="1" anchor="t" anchorCtr="0" compatLnSpc="1">
            <a:prstTxWarp prst="textNoShape">
              <a:avLst/>
            </a:prstTxWarp>
            <a:spAutoFit/>
          </a:bodyPr>
          <a:lstStyle>
            <a:lvl1pPr algn="r">
              <a:defRPr/>
            </a:lvl1pPr>
          </a:lstStyle>
          <a:p>
            <a:endParaRPr lang="de-DE"/>
          </a:p>
        </p:txBody>
      </p:sp>
      <p:sp>
        <p:nvSpPr>
          <p:cNvPr id="7172" name="Rectangle 4"/>
          <p:cNvSpPr>
            <a:spLocks noGrp="1" noRot="1" noChangeAspect="1" noChangeArrowheads="1" noTextEdit="1"/>
          </p:cNvSpPr>
          <p:nvPr>
            <p:ph type="sldImg" idx="2"/>
          </p:nvPr>
        </p:nvSpPr>
        <p:spPr bwMode="auto">
          <a:xfrm>
            <a:off x="920750" y="742950"/>
            <a:ext cx="4953000" cy="371475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7173" name="Rectangle 5"/>
          <p:cNvSpPr>
            <a:spLocks noGrp="1" noChangeArrowheads="1"/>
          </p:cNvSpPr>
          <p:nvPr>
            <p:ph type="body" sz="quarter" idx="3"/>
          </p:nvPr>
        </p:nvSpPr>
        <p:spPr bwMode="auto">
          <a:xfrm>
            <a:off x="905934" y="4705350"/>
            <a:ext cx="4982633" cy="12412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423" tIns="47711" rIns="95423" bIns="47711" numCol="1" anchor="t" anchorCtr="0" compatLnSpc="1">
            <a:prstTxWarp prst="textNoShape">
              <a:avLst/>
            </a:prstTxWarp>
            <a:spAutoFit/>
          </a:bodyPr>
          <a:lstStyle/>
          <a:p>
            <a:pPr lvl="0"/>
            <a:r>
              <a:rPr lang="de-DE" smtClean="0"/>
              <a:t>Klicken Sie, um die Formate des Vorlagentextes zu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7174" name="Rectangle 6"/>
          <p:cNvSpPr>
            <a:spLocks noGrp="1" noChangeArrowheads="1"/>
          </p:cNvSpPr>
          <p:nvPr>
            <p:ph type="ftr" sz="quarter" idx="4"/>
          </p:nvPr>
        </p:nvSpPr>
        <p:spPr bwMode="auto">
          <a:xfrm>
            <a:off x="0" y="9624980"/>
            <a:ext cx="2944283" cy="2810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423" tIns="47711" rIns="95423" bIns="47711" numCol="1" anchor="b" anchorCtr="0" compatLnSpc="1">
            <a:prstTxWarp prst="textNoShape">
              <a:avLst/>
            </a:prstTxWarp>
            <a:spAutoFit/>
          </a:bodyPr>
          <a:lstStyle>
            <a:lvl1pPr algn="l">
              <a:defRPr/>
            </a:lvl1pPr>
          </a:lstStyle>
          <a:p>
            <a:endParaRPr lang="de-DE"/>
          </a:p>
        </p:txBody>
      </p:sp>
      <p:sp>
        <p:nvSpPr>
          <p:cNvPr id="7175" name="Rectangle 7"/>
          <p:cNvSpPr>
            <a:spLocks noGrp="1" noChangeArrowheads="1"/>
          </p:cNvSpPr>
          <p:nvPr>
            <p:ph type="sldNum" sz="quarter" idx="5"/>
          </p:nvPr>
        </p:nvSpPr>
        <p:spPr bwMode="auto">
          <a:xfrm>
            <a:off x="3850217" y="9624980"/>
            <a:ext cx="2944283" cy="2810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423" tIns="47711" rIns="95423" bIns="47711" numCol="1" anchor="b" anchorCtr="0" compatLnSpc="1">
            <a:prstTxWarp prst="textNoShape">
              <a:avLst/>
            </a:prstTxWarp>
            <a:spAutoFit/>
          </a:bodyPr>
          <a:lstStyle>
            <a:lvl1pPr algn="r">
              <a:defRPr/>
            </a:lvl1pPr>
          </a:lstStyle>
          <a:p>
            <a:fld id="{ABFE4A83-FBA1-4C4C-9CDF-17CE82CB7FDD}" type="slidenum">
              <a:rPr lang="de-DE"/>
              <a:pPr/>
              <a:t>‹Nr.›</a:t>
            </a:fld>
            <a:endParaRPr lang="de-DE"/>
          </a:p>
        </p:txBody>
      </p:sp>
    </p:spTree>
    <p:extLst>
      <p:ext uri="{BB962C8B-B14F-4D97-AF65-F5344CB8AC3E}">
        <p14:creationId xmlns:p14="http://schemas.microsoft.com/office/powerpoint/2010/main" xmlns="" val="231014834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3"/>
          <p:cNvSpPr>
            <a:spLocks noGrp="1"/>
          </p:cNvSpPr>
          <p:nvPr>
            <p:ph type="sldNum" sz="quarter" idx="10"/>
          </p:nvPr>
        </p:nvSpPr>
        <p:spPr/>
        <p:txBody>
          <a:bodyPr/>
          <a:lstStyle>
            <a:lvl1pPr>
              <a:defRPr/>
            </a:lvl1pPr>
          </a:lstStyle>
          <a:p>
            <a:fld id="{24DD4B55-E77F-4DFA-911D-4B5159B8FC14}" type="slidenum">
              <a:rPr lang="en-US"/>
              <a:pPr/>
              <a:t>‹Nr.›</a:t>
            </a:fld>
            <a:endParaRPr lang="en-US" dirty="0"/>
          </a:p>
        </p:txBody>
      </p:sp>
      <p:sp>
        <p:nvSpPr>
          <p:cNvPr id="6" name="Datumsplatzhalter 5"/>
          <p:cNvSpPr>
            <a:spLocks noGrp="1"/>
          </p:cNvSpPr>
          <p:nvPr>
            <p:ph type="dt" sz="half" idx="12"/>
          </p:nvPr>
        </p:nvSpPr>
        <p:spPr/>
        <p:txBody>
          <a:bodyPr/>
          <a:lstStyle>
            <a:lvl1pPr>
              <a:defRPr/>
            </a:lvl1pPr>
          </a:lstStyle>
          <a:p>
            <a:fld id="{06764F0B-2C40-4BB9-9B31-F85AAC1EB2A5}" type="datetime1">
              <a:rPr lang="de-DE"/>
              <a:pPr/>
              <a:t>27.11.2018</a:t>
            </a:fld>
            <a:endParaRPr lang="en-US" dirty="0"/>
          </a:p>
          <a:p>
            <a:endParaRPr lang="en-US" dirty="0"/>
          </a:p>
        </p:txBody>
      </p:sp>
    </p:spTree>
    <p:extLst>
      <p:ext uri="{BB962C8B-B14F-4D97-AF65-F5344CB8AC3E}">
        <p14:creationId xmlns:p14="http://schemas.microsoft.com/office/powerpoint/2010/main" xmlns="" val="237621179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oliennummernplatzhalter 3"/>
          <p:cNvSpPr>
            <a:spLocks noGrp="1"/>
          </p:cNvSpPr>
          <p:nvPr>
            <p:ph type="sldNum" sz="quarter" idx="10"/>
          </p:nvPr>
        </p:nvSpPr>
        <p:spPr/>
        <p:txBody>
          <a:bodyPr/>
          <a:lstStyle>
            <a:lvl1pPr>
              <a:defRPr/>
            </a:lvl1pPr>
          </a:lstStyle>
          <a:p>
            <a:fld id="{82ED2063-FF2A-40F0-9F4B-D4CA4606840E}" type="slidenum">
              <a:rPr lang="en-US"/>
              <a:pPr/>
              <a:t>‹Nr.›</a:t>
            </a:fld>
            <a:endParaRPr lang="en-US"/>
          </a:p>
        </p:txBody>
      </p:sp>
      <p:sp>
        <p:nvSpPr>
          <p:cNvPr id="5" name="Fußzeilenplatzhalter 4"/>
          <p:cNvSpPr>
            <a:spLocks noGrp="1"/>
          </p:cNvSpPr>
          <p:nvPr>
            <p:ph type="ftr" sz="quarter" idx="11"/>
          </p:nvPr>
        </p:nvSpPr>
        <p:spPr/>
        <p:txBody>
          <a:bodyPr/>
          <a:lstStyle>
            <a:lvl1pPr>
              <a:defRPr/>
            </a:lvl1pPr>
          </a:lstStyle>
          <a:p>
            <a:r>
              <a:rPr lang="en-US"/>
              <a:t>Reference line for Subject</a:t>
            </a:r>
          </a:p>
        </p:txBody>
      </p:sp>
      <p:sp>
        <p:nvSpPr>
          <p:cNvPr id="6" name="Datumsplatzhalter 5"/>
          <p:cNvSpPr>
            <a:spLocks noGrp="1"/>
          </p:cNvSpPr>
          <p:nvPr>
            <p:ph type="dt" sz="half" idx="12"/>
          </p:nvPr>
        </p:nvSpPr>
        <p:spPr/>
        <p:txBody>
          <a:bodyPr/>
          <a:lstStyle>
            <a:lvl1pPr>
              <a:defRPr/>
            </a:lvl1pPr>
          </a:lstStyle>
          <a:p>
            <a:fld id="{53337B16-3840-4251-807B-58DE0EBDABF5}" type="datetime1">
              <a:rPr lang="de-DE"/>
              <a:pPr/>
              <a:t>27.11.2018</a:t>
            </a:fld>
            <a:endParaRPr lang="en-US"/>
          </a:p>
          <a:p>
            <a:endParaRPr lang="en-US"/>
          </a:p>
        </p:txBody>
      </p:sp>
    </p:spTree>
    <p:extLst>
      <p:ext uri="{BB962C8B-B14F-4D97-AF65-F5344CB8AC3E}">
        <p14:creationId xmlns:p14="http://schemas.microsoft.com/office/powerpoint/2010/main" xmlns="" val="3555714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276225" y="1341438"/>
            <a:ext cx="4222750" cy="444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1341438"/>
            <a:ext cx="4222750" cy="444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oliennummernplatzhalter 4"/>
          <p:cNvSpPr>
            <a:spLocks noGrp="1"/>
          </p:cNvSpPr>
          <p:nvPr>
            <p:ph type="sldNum" sz="quarter" idx="10"/>
          </p:nvPr>
        </p:nvSpPr>
        <p:spPr/>
        <p:txBody>
          <a:bodyPr/>
          <a:lstStyle>
            <a:lvl1pPr>
              <a:defRPr/>
            </a:lvl1pPr>
          </a:lstStyle>
          <a:p>
            <a:fld id="{1B78458F-A32F-466E-B1A2-0D439C9C36F1}" type="slidenum">
              <a:rPr lang="en-US"/>
              <a:pPr/>
              <a:t>‹Nr.›</a:t>
            </a:fld>
            <a:endParaRPr lang="en-US"/>
          </a:p>
        </p:txBody>
      </p:sp>
      <p:sp>
        <p:nvSpPr>
          <p:cNvPr id="6" name="Fußzeilenplatzhalter 5"/>
          <p:cNvSpPr>
            <a:spLocks noGrp="1"/>
          </p:cNvSpPr>
          <p:nvPr>
            <p:ph type="ftr" sz="quarter" idx="11"/>
          </p:nvPr>
        </p:nvSpPr>
        <p:spPr/>
        <p:txBody>
          <a:bodyPr/>
          <a:lstStyle>
            <a:lvl1pPr>
              <a:defRPr/>
            </a:lvl1pPr>
          </a:lstStyle>
          <a:p>
            <a:r>
              <a:rPr lang="en-US"/>
              <a:t>Reference line for Subject</a:t>
            </a:r>
          </a:p>
        </p:txBody>
      </p:sp>
      <p:sp>
        <p:nvSpPr>
          <p:cNvPr id="7" name="Datumsplatzhalter 6"/>
          <p:cNvSpPr>
            <a:spLocks noGrp="1"/>
          </p:cNvSpPr>
          <p:nvPr>
            <p:ph type="dt" sz="half" idx="12"/>
          </p:nvPr>
        </p:nvSpPr>
        <p:spPr/>
        <p:txBody>
          <a:bodyPr/>
          <a:lstStyle>
            <a:lvl1pPr>
              <a:defRPr/>
            </a:lvl1pPr>
          </a:lstStyle>
          <a:p>
            <a:fld id="{D3093390-F5FE-41E9-ADE6-3FD15B81BD44}" type="datetime1">
              <a:rPr lang="de-DE"/>
              <a:pPr/>
              <a:t>27.11.2018</a:t>
            </a:fld>
            <a:endParaRPr lang="en-US"/>
          </a:p>
          <a:p>
            <a:endParaRPr lang="en-US"/>
          </a:p>
        </p:txBody>
      </p:sp>
    </p:spTree>
    <p:extLst>
      <p:ext uri="{BB962C8B-B14F-4D97-AF65-F5344CB8AC3E}">
        <p14:creationId xmlns:p14="http://schemas.microsoft.com/office/powerpoint/2010/main" xmlns="" val="1958953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oliennummernplatzhalter 6"/>
          <p:cNvSpPr>
            <a:spLocks noGrp="1"/>
          </p:cNvSpPr>
          <p:nvPr>
            <p:ph type="sldNum" sz="quarter" idx="10"/>
          </p:nvPr>
        </p:nvSpPr>
        <p:spPr/>
        <p:txBody>
          <a:bodyPr/>
          <a:lstStyle>
            <a:lvl1pPr>
              <a:defRPr/>
            </a:lvl1pPr>
          </a:lstStyle>
          <a:p>
            <a:fld id="{5F28F039-CE16-4244-AB2A-90E7D30BE852}" type="slidenum">
              <a:rPr lang="en-US"/>
              <a:pPr/>
              <a:t>‹Nr.›</a:t>
            </a:fld>
            <a:endParaRPr lang="en-US"/>
          </a:p>
        </p:txBody>
      </p:sp>
      <p:sp>
        <p:nvSpPr>
          <p:cNvPr id="8" name="Fußzeilenplatzhalter 7"/>
          <p:cNvSpPr>
            <a:spLocks noGrp="1"/>
          </p:cNvSpPr>
          <p:nvPr>
            <p:ph type="ftr" sz="quarter" idx="11"/>
          </p:nvPr>
        </p:nvSpPr>
        <p:spPr/>
        <p:txBody>
          <a:bodyPr/>
          <a:lstStyle>
            <a:lvl1pPr>
              <a:defRPr/>
            </a:lvl1pPr>
          </a:lstStyle>
          <a:p>
            <a:r>
              <a:rPr lang="en-US"/>
              <a:t>Reference line for Subject</a:t>
            </a:r>
          </a:p>
        </p:txBody>
      </p:sp>
      <p:sp>
        <p:nvSpPr>
          <p:cNvPr id="9" name="Datumsplatzhalter 8"/>
          <p:cNvSpPr>
            <a:spLocks noGrp="1"/>
          </p:cNvSpPr>
          <p:nvPr>
            <p:ph type="dt" sz="half" idx="12"/>
          </p:nvPr>
        </p:nvSpPr>
        <p:spPr/>
        <p:txBody>
          <a:bodyPr/>
          <a:lstStyle>
            <a:lvl1pPr>
              <a:defRPr/>
            </a:lvl1pPr>
          </a:lstStyle>
          <a:p>
            <a:fld id="{2085B1B9-ACC8-4473-9FF9-7CD140B63703}" type="datetime1">
              <a:rPr lang="de-DE"/>
              <a:pPr/>
              <a:t>27.11.2018</a:t>
            </a:fld>
            <a:endParaRPr lang="en-US"/>
          </a:p>
          <a:p>
            <a:endParaRPr lang="en-US"/>
          </a:p>
        </p:txBody>
      </p:sp>
    </p:spTree>
    <p:extLst>
      <p:ext uri="{BB962C8B-B14F-4D97-AF65-F5344CB8AC3E}">
        <p14:creationId xmlns:p14="http://schemas.microsoft.com/office/powerpoint/2010/main" xmlns="" val="107960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oliennummernplatzhalter 2"/>
          <p:cNvSpPr>
            <a:spLocks noGrp="1"/>
          </p:cNvSpPr>
          <p:nvPr>
            <p:ph type="sldNum" sz="quarter" idx="10"/>
          </p:nvPr>
        </p:nvSpPr>
        <p:spPr/>
        <p:txBody>
          <a:bodyPr/>
          <a:lstStyle>
            <a:lvl1pPr>
              <a:defRPr/>
            </a:lvl1pPr>
          </a:lstStyle>
          <a:p>
            <a:fld id="{9821FDC3-56E6-4FC4-8A31-9808E0842092}" type="slidenum">
              <a:rPr lang="en-US"/>
              <a:pPr/>
              <a:t>‹Nr.›</a:t>
            </a:fld>
            <a:endParaRPr lang="en-US"/>
          </a:p>
        </p:txBody>
      </p:sp>
      <p:sp>
        <p:nvSpPr>
          <p:cNvPr id="4" name="Fußzeilenplatzhalter 3"/>
          <p:cNvSpPr>
            <a:spLocks noGrp="1"/>
          </p:cNvSpPr>
          <p:nvPr>
            <p:ph type="ftr" sz="quarter" idx="11"/>
          </p:nvPr>
        </p:nvSpPr>
        <p:spPr/>
        <p:txBody>
          <a:bodyPr/>
          <a:lstStyle>
            <a:lvl1pPr>
              <a:defRPr/>
            </a:lvl1pPr>
          </a:lstStyle>
          <a:p>
            <a:r>
              <a:rPr lang="en-US"/>
              <a:t>Reference line for Subject</a:t>
            </a:r>
          </a:p>
        </p:txBody>
      </p:sp>
      <p:sp>
        <p:nvSpPr>
          <p:cNvPr id="5" name="Datumsplatzhalter 4"/>
          <p:cNvSpPr>
            <a:spLocks noGrp="1"/>
          </p:cNvSpPr>
          <p:nvPr>
            <p:ph type="dt" sz="half" idx="12"/>
          </p:nvPr>
        </p:nvSpPr>
        <p:spPr/>
        <p:txBody>
          <a:bodyPr/>
          <a:lstStyle>
            <a:lvl1pPr>
              <a:defRPr/>
            </a:lvl1pPr>
          </a:lstStyle>
          <a:p>
            <a:fld id="{36CDBD1B-6AE7-4584-87D4-4F68DAD957D2}" type="datetime1">
              <a:rPr lang="de-DE"/>
              <a:pPr/>
              <a:t>27.11.2018</a:t>
            </a:fld>
            <a:endParaRPr lang="en-US"/>
          </a:p>
          <a:p>
            <a:endParaRPr lang="en-US"/>
          </a:p>
        </p:txBody>
      </p:sp>
    </p:spTree>
    <p:extLst>
      <p:ext uri="{BB962C8B-B14F-4D97-AF65-F5344CB8AC3E}">
        <p14:creationId xmlns:p14="http://schemas.microsoft.com/office/powerpoint/2010/main" xmlns="" val="3040511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oliennummernplatzhalter 1"/>
          <p:cNvSpPr>
            <a:spLocks noGrp="1"/>
          </p:cNvSpPr>
          <p:nvPr>
            <p:ph type="sldNum" sz="quarter" idx="10"/>
          </p:nvPr>
        </p:nvSpPr>
        <p:spPr/>
        <p:txBody>
          <a:bodyPr/>
          <a:lstStyle>
            <a:lvl1pPr>
              <a:defRPr/>
            </a:lvl1pPr>
          </a:lstStyle>
          <a:p>
            <a:fld id="{1DEB4120-22A3-4F46-9004-D23AAA397CA9}" type="slidenum">
              <a:rPr lang="en-US"/>
              <a:pPr/>
              <a:t>‹Nr.›</a:t>
            </a:fld>
            <a:endParaRPr lang="en-US"/>
          </a:p>
        </p:txBody>
      </p:sp>
      <p:sp>
        <p:nvSpPr>
          <p:cNvPr id="3" name="Fußzeilenplatzhalter 2"/>
          <p:cNvSpPr>
            <a:spLocks noGrp="1"/>
          </p:cNvSpPr>
          <p:nvPr>
            <p:ph type="ftr" sz="quarter" idx="11"/>
          </p:nvPr>
        </p:nvSpPr>
        <p:spPr/>
        <p:txBody>
          <a:bodyPr/>
          <a:lstStyle>
            <a:lvl1pPr>
              <a:defRPr/>
            </a:lvl1pPr>
          </a:lstStyle>
          <a:p>
            <a:r>
              <a:rPr lang="en-US"/>
              <a:t>Reference line for Subject</a:t>
            </a:r>
          </a:p>
        </p:txBody>
      </p:sp>
      <p:sp>
        <p:nvSpPr>
          <p:cNvPr id="4" name="Datumsplatzhalter 3"/>
          <p:cNvSpPr>
            <a:spLocks noGrp="1"/>
          </p:cNvSpPr>
          <p:nvPr>
            <p:ph type="dt" sz="half" idx="12"/>
          </p:nvPr>
        </p:nvSpPr>
        <p:spPr/>
        <p:txBody>
          <a:bodyPr/>
          <a:lstStyle>
            <a:lvl1pPr>
              <a:defRPr/>
            </a:lvl1pPr>
          </a:lstStyle>
          <a:p>
            <a:fld id="{6E4A2C45-6464-43E9-BBA0-B26C7AF9B6DD}" type="datetime1">
              <a:rPr lang="de-DE"/>
              <a:pPr/>
              <a:t>27.11.2018</a:t>
            </a:fld>
            <a:endParaRPr lang="en-US"/>
          </a:p>
          <a:p>
            <a:endParaRPr lang="en-US"/>
          </a:p>
        </p:txBody>
      </p:sp>
    </p:spTree>
    <p:extLst>
      <p:ext uri="{BB962C8B-B14F-4D97-AF65-F5344CB8AC3E}">
        <p14:creationId xmlns:p14="http://schemas.microsoft.com/office/powerpoint/2010/main" xmlns="" val="1967155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oliennummernplatzhalter 4"/>
          <p:cNvSpPr>
            <a:spLocks noGrp="1"/>
          </p:cNvSpPr>
          <p:nvPr>
            <p:ph type="sldNum" sz="quarter" idx="10"/>
          </p:nvPr>
        </p:nvSpPr>
        <p:spPr/>
        <p:txBody>
          <a:bodyPr/>
          <a:lstStyle>
            <a:lvl1pPr>
              <a:defRPr/>
            </a:lvl1pPr>
          </a:lstStyle>
          <a:p>
            <a:fld id="{E94C5DD4-81BA-4BFF-AC69-9AE5CBB8CA1B}" type="slidenum">
              <a:rPr lang="en-US"/>
              <a:pPr/>
              <a:t>‹Nr.›</a:t>
            </a:fld>
            <a:endParaRPr lang="en-US"/>
          </a:p>
        </p:txBody>
      </p:sp>
      <p:sp>
        <p:nvSpPr>
          <p:cNvPr id="6" name="Fußzeilenplatzhalter 5"/>
          <p:cNvSpPr>
            <a:spLocks noGrp="1"/>
          </p:cNvSpPr>
          <p:nvPr>
            <p:ph type="ftr" sz="quarter" idx="11"/>
          </p:nvPr>
        </p:nvSpPr>
        <p:spPr/>
        <p:txBody>
          <a:bodyPr/>
          <a:lstStyle>
            <a:lvl1pPr>
              <a:defRPr/>
            </a:lvl1pPr>
          </a:lstStyle>
          <a:p>
            <a:r>
              <a:rPr lang="en-US"/>
              <a:t>Reference line for Subject</a:t>
            </a:r>
          </a:p>
        </p:txBody>
      </p:sp>
      <p:sp>
        <p:nvSpPr>
          <p:cNvPr id="7" name="Datumsplatzhalter 6"/>
          <p:cNvSpPr>
            <a:spLocks noGrp="1"/>
          </p:cNvSpPr>
          <p:nvPr>
            <p:ph type="dt" sz="half" idx="12"/>
          </p:nvPr>
        </p:nvSpPr>
        <p:spPr/>
        <p:txBody>
          <a:bodyPr/>
          <a:lstStyle>
            <a:lvl1pPr>
              <a:defRPr/>
            </a:lvl1pPr>
          </a:lstStyle>
          <a:p>
            <a:fld id="{D6E0DDD9-1E1D-4520-86B1-2C49772D37F0}" type="datetime1">
              <a:rPr lang="de-DE"/>
              <a:pPr/>
              <a:t>27.11.2018</a:t>
            </a:fld>
            <a:endParaRPr lang="en-US"/>
          </a:p>
          <a:p>
            <a:endParaRPr lang="en-US"/>
          </a:p>
        </p:txBody>
      </p:sp>
    </p:spTree>
    <p:extLst>
      <p:ext uri="{BB962C8B-B14F-4D97-AF65-F5344CB8AC3E}">
        <p14:creationId xmlns:p14="http://schemas.microsoft.com/office/powerpoint/2010/main" xmlns="" val="2320452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oliennummernplatzhalter 4"/>
          <p:cNvSpPr>
            <a:spLocks noGrp="1"/>
          </p:cNvSpPr>
          <p:nvPr>
            <p:ph type="sldNum" sz="quarter" idx="10"/>
          </p:nvPr>
        </p:nvSpPr>
        <p:spPr/>
        <p:txBody>
          <a:bodyPr/>
          <a:lstStyle>
            <a:lvl1pPr>
              <a:defRPr/>
            </a:lvl1pPr>
          </a:lstStyle>
          <a:p>
            <a:fld id="{F6515530-C4D4-41B4-A0FA-69AB3FEFFA30}" type="slidenum">
              <a:rPr lang="en-US"/>
              <a:pPr/>
              <a:t>‹Nr.›</a:t>
            </a:fld>
            <a:endParaRPr lang="en-US"/>
          </a:p>
        </p:txBody>
      </p:sp>
      <p:sp>
        <p:nvSpPr>
          <p:cNvPr id="6" name="Fußzeilenplatzhalter 5"/>
          <p:cNvSpPr>
            <a:spLocks noGrp="1"/>
          </p:cNvSpPr>
          <p:nvPr>
            <p:ph type="ftr" sz="quarter" idx="11"/>
          </p:nvPr>
        </p:nvSpPr>
        <p:spPr/>
        <p:txBody>
          <a:bodyPr/>
          <a:lstStyle>
            <a:lvl1pPr>
              <a:defRPr/>
            </a:lvl1pPr>
          </a:lstStyle>
          <a:p>
            <a:r>
              <a:rPr lang="en-US"/>
              <a:t>Reference line for Subject</a:t>
            </a:r>
          </a:p>
        </p:txBody>
      </p:sp>
      <p:sp>
        <p:nvSpPr>
          <p:cNvPr id="7" name="Datumsplatzhalter 6"/>
          <p:cNvSpPr>
            <a:spLocks noGrp="1"/>
          </p:cNvSpPr>
          <p:nvPr>
            <p:ph type="dt" sz="half" idx="12"/>
          </p:nvPr>
        </p:nvSpPr>
        <p:spPr/>
        <p:txBody>
          <a:bodyPr/>
          <a:lstStyle>
            <a:lvl1pPr>
              <a:defRPr/>
            </a:lvl1pPr>
          </a:lstStyle>
          <a:p>
            <a:fld id="{00401B02-0B84-4433-8C58-19155772CEC1}" type="datetime1">
              <a:rPr lang="de-DE"/>
              <a:pPr/>
              <a:t>27.11.2018</a:t>
            </a:fld>
            <a:endParaRPr lang="en-US"/>
          </a:p>
          <a:p>
            <a:endParaRPr lang="en-US"/>
          </a:p>
        </p:txBody>
      </p:sp>
    </p:spTree>
    <p:extLst>
      <p:ext uri="{BB962C8B-B14F-4D97-AF65-F5344CB8AC3E}">
        <p14:creationId xmlns:p14="http://schemas.microsoft.com/office/powerpoint/2010/main" xmlns="" val="1791838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3"/>
          <p:cNvSpPr>
            <a:spLocks noGrp="1"/>
          </p:cNvSpPr>
          <p:nvPr>
            <p:ph type="sldNum" sz="quarter" idx="10"/>
          </p:nvPr>
        </p:nvSpPr>
        <p:spPr/>
        <p:txBody>
          <a:bodyPr/>
          <a:lstStyle>
            <a:lvl1pPr>
              <a:defRPr/>
            </a:lvl1pPr>
          </a:lstStyle>
          <a:p>
            <a:fld id="{9C01FCB0-3BB5-4F73-81F3-DBEF1C4349BC}" type="slidenum">
              <a:rPr lang="en-US"/>
              <a:pPr/>
              <a:t>‹Nr.›</a:t>
            </a:fld>
            <a:endParaRPr lang="en-US"/>
          </a:p>
        </p:txBody>
      </p:sp>
      <p:sp>
        <p:nvSpPr>
          <p:cNvPr id="5" name="Fußzeilenplatzhalter 4"/>
          <p:cNvSpPr>
            <a:spLocks noGrp="1"/>
          </p:cNvSpPr>
          <p:nvPr>
            <p:ph type="ftr" sz="quarter" idx="11"/>
          </p:nvPr>
        </p:nvSpPr>
        <p:spPr/>
        <p:txBody>
          <a:bodyPr/>
          <a:lstStyle>
            <a:lvl1pPr>
              <a:defRPr/>
            </a:lvl1pPr>
          </a:lstStyle>
          <a:p>
            <a:r>
              <a:rPr lang="en-US"/>
              <a:t>Reference line for Subject</a:t>
            </a:r>
          </a:p>
        </p:txBody>
      </p:sp>
      <p:sp>
        <p:nvSpPr>
          <p:cNvPr id="6" name="Datumsplatzhalter 5"/>
          <p:cNvSpPr>
            <a:spLocks noGrp="1"/>
          </p:cNvSpPr>
          <p:nvPr>
            <p:ph type="dt" sz="half" idx="12"/>
          </p:nvPr>
        </p:nvSpPr>
        <p:spPr/>
        <p:txBody>
          <a:bodyPr/>
          <a:lstStyle>
            <a:lvl1pPr>
              <a:defRPr/>
            </a:lvl1pPr>
          </a:lstStyle>
          <a:p>
            <a:fld id="{3D15C83C-42F8-4999-B5CA-E225F110122F}" type="datetime1">
              <a:rPr lang="de-DE"/>
              <a:pPr/>
              <a:t>27.11.2018</a:t>
            </a:fld>
            <a:endParaRPr lang="en-US"/>
          </a:p>
          <a:p>
            <a:endParaRPr lang="en-US"/>
          </a:p>
        </p:txBody>
      </p:sp>
    </p:spTree>
    <p:extLst>
      <p:ext uri="{BB962C8B-B14F-4D97-AF65-F5344CB8AC3E}">
        <p14:creationId xmlns:p14="http://schemas.microsoft.com/office/powerpoint/2010/main" xmlns="" val="3097624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24650" y="276225"/>
            <a:ext cx="2149475" cy="5510213"/>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273050" y="276225"/>
            <a:ext cx="6299200" cy="5510213"/>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3"/>
          <p:cNvSpPr>
            <a:spLocks noGrp="1"/>
          </p:cNvSpPr>
          <p:nvPr>
            <p:ph type="sldNum" sz="quarter" idx="10"/>
          </p:nvPr>
        </p:nvSpPr>
        <p:spPr/>
        <p:txBody>
          <a:bodyPr/>
          <a:lstStyle>
            <a:lvl1pPr>
              <a:defRPr/>
            </a:lvl1pPr>
          </a:lstStyle>
          <a:p>
            <a:fld id="{175E9EF9-9E05-427B-9806-B8FB96D2715A}" type="slidenum">
              <a:rPr lang="en-US"/>
              <a:pPr/>
              <a:t>‹Nr.›</a:t>
            </a:fld>
            <a:endParaRPr lang="en-US"/>
          </a:p>
        </p:txBody>
      </p:sp>
      <p:sp>
        <p:nvSpPr>
          <p:cNvPr id="5" name="Fußzeilenplatzhalter 4"/>
          <p:cNvSpPr>
            <a:spLocks noGrp="1"/>
          </p:cNvSpPr>
          <p:nvPr>
            <p:ph type="ftr" sz="quarter" idx="11"/>
          </p:nvPr>
        </p:nvSpPr>
        <p:spPr/>
        <p:txBody>
          <a:bodyPr/>
          <a:lstStyle>
            <a:lvl1pPr>
              <a:defRPr/>
            </a:lvl1pPr>
          </a:lstStyle>
          <a:p>
            <a:r>
              <a:rPr lang="en-US"/>
              <a:t>Reference line for Subject</a:t>
            </a:r>
          </a:p>
        </p:txBody>
      </p:sp>
      <p:sp>
        <p:nvSpPr>
          <p:cNvPr id="6" name="Datumsplatzhalter 5"/>
          <p:cNvSpPr>
            <a:spLocks noGrp="1"/>
          </p:cNvSpPr>
          <p:nvPr>
            <p:ph type="dt" sz="half" idx="12"/>
          </p:nvPr>
        </p:nvSpPr>
        <p:spPr/>
        <p:txBody>
          <a:bodyPr/>
          <a:lstStyle>
            <a:lvl1pPr>
              <a:defRPr/>
            </a:lvl1pPr>
          </a:lstStyle>
          <a:p>
            <a:fld id="{BFAB3F4C-6D06-48EF-8912-37A3AE4C358C}" type="datetime1">
              <a:rPr lang="de-DE"/>
              <a:pPr/>
              <a:t>27.11.2018</a:t>
            </a:fld>
            <a:endParaRPr lang="en-US"/>
          </a:p>
          <a:p>
            <a:endParaRPr lang="en-US"/>
          </a:p>
        </p:txBody>
      </p:sp>
    </p:spTree>
    <p:extLst>
      <p:ext uri="{BB962C8B-B14F-4D97-AF65-F5344CB8AC3E}">
        <p14:creationId xmlns:p14="http://schemas.microsoft.com/office/powerpoint/2010/main" xmlns="" val="3562421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vmlDrawing" Target="../drawings/vmlDrawing1.v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extLst>
              <p:ext uri="{D42A27DB-BD31-4B8C-83A1-F6EECF244321}">
                <p14:modId xmlns:p14="http://schemas.microsoft.com/office/powerpoint/2010/main" xmlns="" val="90327050"/>
              </p:ext>
            </p:extLst>
          </p:nvPr>
        </p:nvGraphicFramePr>
        <p:xfrm>
          <a:off x="1588" y="1588"/>
          <a:ext cx="1587" cy="1587"/>
        </p:xfrm>
        <a:graphic>
          <a:graphicData uri="http://schemas.openxmlformats.org/presentationml/2006/ole">
            <p:oleObj spid="_x0000_s2098" name="think-cell Folie" r:id="rId14" imgW="360" imgH="360" progId="">
              <p:embed/>
            </p:oleObj>
          </a:graphicData>
        </a:graphic>
      </p:graphicFrame>
      <p:sp>
        <p:nvSpPr>
          <p:cNvPr id="5263" name="PT-SE_2"/>
          <p:cNvSpPr txBox="1">
            <a:spLocks noChangeAspect="1" noChangeArrowheads="1"/>
          </p:cNvSpPr>
          <p:nvPr userDrawn="1"/>
        </p:nvSpPr>
        <p:spPr bwMode="auto">
          <a:xfrm>
            <a:off x="5327650" y="6296025"/>
            <a:ext cx="1944688" cy="174625"/>
          </a:xfrm>
          <a:prstGeom prst="rect">
            <a:avLst/>
          </a:prstGeom>
          <a:noFill/>
          <a:ln>
            <a:noFill/>
          </a:ln>
          <a:effectLst/>
          <a:extLst>
            <a:ext uri="{909E8E84-426E-40DD-AFC4-6F175D3DCCD1}">
              <a14:hiddenFill xmlns:a14="http://schemas.microsoft.com/office/drawing/2010/main" xmlns="">
                <a:solidFill>
                  <a:schemeClr val="tx2"/>
                </a:solidFill>
              </a14:hiddenFill>
            </a:ext>
            <a:ext uri="{91240B29-F687-4F45-9708-019B960494DF}">
              <a14:hiddenLine xmlns:a14="http://schemas.microsoft.com/office/drawing/2010/main" xmlns="" w="1270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10800" rIns="0" bIns="0" anchor="b"/>
          <a:lstStyle/>
          <a:p>
            <a:pPr algn="l">
              <a:lnSpc>
                <a:spcPts val="1200"/>
              </a:lnSpc>
            </a:pPr>
            <a:r>
              <a:rPr lang="de-DE" sz="900" dirty="0">
                <a:solidFill>
                  <a:srgbClr val="515151"/>
                </a:solidFill>
                <a:latin typeface="TKTypeBold" pitchFamily="34" charset="0"/>
              </a:rPr>
              <a:t>ThyssenKrupp System Engineering</a:t>
            </a:r>
            <a:endParaRPr lang="de-DE" sz="900" dirty="0">
              <a:solidFill>
                <a:srgbClr val="515151"/>
              </a:solidFill>
            </a:endParaRPr>
          </a:p>
        </p:txBody>
      </p:sp>
      <p:sp>
        <p:nvSpPr>
          <p:cNvPr id="5242" name="Rectangle 122"/>
          <p:cNvSpPr>
            <a:spLocks noChangeArrowheads="1"/>
          </p:cNvSpPr>
          <p:nvPr userDrawn="1"/>
        </p:nvSpPr>
        <p:spPr bwMode="auto">
          <a:xfrm>
            <a:off x="0" y="0"/>
            <a:ext cx="9144000" cy="6858000"/>
          </a:xfrm>
          <a:prstGeom prst="rect">
            <a:avLst/>
          </a:prstGeom>
          <a:solidFill>
            <a:srgbClr val="C5C6C8"/>
          </a:solidFill>
          <a:ln>
            <a:noFill/>
          </a:ln>
          <a:effectLst/>
          <a:extLst>
            <a:ext uri="{91240B29-F687-4F45-9708-019B960494DF}">
              <a14:hiddenLine xmlns:a14="http://schemas.microsoft.com/office/drawing/2010/main" xmlns="" w="1270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10800" rIns="0" bIns="0" anchor="ctr"/>
          <a:lstStyle/>
          <a:p>
            <a:endParaRPr lang="de-DE" dirty="0"/>
          </a:p>
        </p:txBody>
      </p:sp>
      <p:sp>
        <p:nvSpPr>
          <p:cNvPr id="5251" name="AutoShape 131"/>
          <p:cNvSpPr>
            <a:spLocks noChangeArrowheads="1"/>
          </p:cNvSpPr>
          <p:nvPr userDrawn="1"/>
        </p:nvSpPr>
        <p:spPr bwMode="auto">
          <a:xfrm>
            <a:off x="142875" y="5638800"/>
            <a:ext cx="8858250" cy="1066800"/>
          </a:xfrm>
          <a:prstGeom prst="roundRect">
            <a:avLst>
              <a:gd name="adj" fmla="val 5037"/>
            </a:avLst>
          </a:prstGeom>
          <a:solidFill>
            <a:srgbClr val="E2E2E2"/>
          </a:solidFill>
          <a:ln>
            <a:noFill/>
          </a:ln>
          <a:effectLst/>
          <a:extLst>
            <a:ext uri="{91240B29-F687-4F45-9708-019B960494DF}">
              <a14:hiddenLine xmlns:a14="http://schemas.microsoft.com/office/drawing/2010/main" xmlns="" w="12700" algn="ctr">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10800" rIns="0" bIns="0" anchor="ctr"/>
          <a:lstStyle/>
          <a:p>
            <a:endParaRPr lang="de-DE" dirty="0"/>
          </a:p>
        </p:txBody>
      </p:sp>
      <p:sp>
        <p:nvSpPr>
          <p:cNvPr id="5243" name="AutoShape 123"/>
          <p:cNvSpPr>
            <a:spLocks noChangeArrowheads="1"/>
          </p:cNvSpPr>
          <p:nvPr userDrawn="1"/>
        </p:nvSpPr>
        <p:spPr bwMode="auto">
          <a:xfrm>
            <a:off x="142875" y="152400"/>
            <a:ext cx="8858250" cy="5797550"/>
          </a:xfrm>
          <a:prstGeom prst="roundRect">
            <a:avLst>
              <a:gd name="adj" fmla="val 685"/>
            </a:avLst>
          </a:prstGeom>
          <a:solidFill>
            <a:schemeClr val="bg1"/>
          </a:solidFill>
          <a:ln>
            <a:noFill/>
          </a:ln>
          <a:effectLst/>
          <a:extLst/>
        </p:spPr>
        <p:txBody>
          <a:bodyPr wrap="none" lIns="0" tIns="10800" rIns="0" bIns="0" anchor="ctr"/>
          <a:lstStyle/>
          <a:p>
            <a:endParaRPr lang="de-DE" dirty="0"/>
          </a:p>
        </p:txBody>
      </p:sp>
      <p:sp>
        <p:nvSpPr>
          <p:cNvPr id="5250" name="AutoShape 130"/>
          <p:cNvSpPr>
            <a:spLocks noChangeArrowheads="1"/>
          </p:cNvSpPr>
          <p:nvPr userDrawn="1"/>
        </p:nvSpPr>
        <p:spPr bwMode="white">
          <a:xfrm>
            <a:off x="5543550" y="6057900"/>
            <a:ext cx="1728788" cy="179388"/>
          </a:xfrm>
          <a:prstGeom prst="roundRect">
            <a:avLst>
              <a:gd name="adj" fmla="val 22125"/>
            </a:avLst>
          </a:prstGeom>
          <a:solidFill>
            <a:srgbClr val="E2E2E2"/>
          </a:solidFill>
          <a:ln>
            <a:noFill/>
          </a:ln>
          <a:effectLst/>
          <a:extLst>
            <a:ext uri="{91240B29-F687-4F45-9708-019B960494DF}">
              <a14:hiddenLine xmlns:a14="http://schemas.microsoft.com/office/drawing/2010/main" xmlns="" w="12700" algn="ctr">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10800" rIns="0" bIns="0" anchor="ctr"/>
          <a:lstStyle/>
          <a:p>
            <a:endParaRPr lang="de-DE" dirty="0"/>
          </a:p>
        </p:txBody>
      </p:sp>
      <p:sp>
        <p:nvSpPr>
          <p:cNvPr id="5220" name="Rectangle 100"/>
          <p:cNvSpPr>
            <a:spLocks noGrp="1" noChangeArrowheads="1"/>
          </p:cNvSpPr>
          <p:nvPr userDrawn="1">
            <p:ph type="sldNum" sz="quarter" idx="4"/>
          </p:nvPr>
        </p:nvSpPr>
        <p:spPr bwMode="auto">
          <a:xfrm>
            <a:off x="276225" y="6492875"/>
            <a:ext cx="3054350" cy="130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774700">
              <a:defRPr sz="800">
                <a:solidFill>
                  <a:srgbClr val="525254"/>
                </a:solidFill>
                <a:latin typeface="TKTypeBold" pitchFamily="34" charset="0"/>
              </a:defRPr>
            </a:lvl1pPr>
          </a:lstStyle>
          <a:p>
            <a:fld id="{DC018E82-9F47-4E1E-9D04-2FBA69726D69}" type="slidenum">
              <a:rPr lang="en-US"/>
              <a:pPr/>
              <a:t>‹Nr.›</a:t>
            </a:fld>
            <a:endParaRPr lang="en-US" dirty="0"/>
          </a:p>
        </p:txBody>
      </p:sp>
      <p:sp>
        <p:nvSpPr>
          <p:cNvPr id="5221" name="Rectangle 101"/>
          <p:cNvSpPr>
            <a:spLocks noGrp="1" noChangeArrowheads="1"/>
          </p:cNvSpPr>
          <p:nvPr>
            <p:ph type="ftr" sz="quarter" idx="3"/>
          </p:nvPr>
        </p:nvSpPr>
        <p:spPr bwMode="auto">
          <a:xfrm>
            <a:off x="276225" y="6094413"/>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774700">
              <a:defRPr sz="800"/>
            </a:lvl1pPr>
          </a:lstStyle>
          <a:p>
            <a:endParaRPr lang="en-US" dirty="0"/>
          </a:p>
        </p:txBody>
      </p:sp>
      <p:sp>
        <p:nvSpPr>
          <p:cNvPr id="5222" name="Rectangle 102"/>
          <p:cNvSpPr>
            <a:spLocks noGrp="1" noChangeArrowheads="1"/>
          </p:cNvSpPr>
          <p:nvPr userDrawn="1">
            <p:ph type="dt" sz="half" idx="2"/>
          </p:nvPr>
        </p:nvSpPr>
        <p:spPr bwMode="auto">
          <a:xfrm>
            <a:off x="276225" y="6211888"/>
            <a:ext cx="3054350" cy="115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774700">
              <a:defRPr sz="800"/>
            </a:lvl1pPr>
          </a:lstStyle>
          <a:p>
            <a:fld id="{684E9ECD-BEFF-4362-9005-6C64907A59CF}" type="datetime1">
              <a:rPr lang="de-DE"/>
              <a:pPr/>
              <a:t>27.11.2018</a:t>
            </a:fld>
            <a:endParaRPr lang="en-US" dirty="0"/>
          </a:p>
          <a:p>
            <a:endParaRPr lang="en-US" dirty="0"/>
          </a:p>
        </p:txBody>
      </p:sp>
      <p:sp>
        <p:nvSpPr>
          <p:cNvPr id="5154" name="Rectangle 34"/>
          <p:cNvSpPr>
            <a:spLocks noGrp="1" noChangeArrowheads="1"/>
          </p:cNvSpPr>
          <p:nvPr userDrawn="1">
            <p:ph type="title"/>
          </p:nvPr>
        </p:nvSpPr>
        <p:spPr bwMode="auto">
          <a:xfrm>
            <a:off x="273050" y="276225"/>
            <a:ext cx="7188200" cy="365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smtClean="0"/>
              <a:t>Dies ist eine kommunikative Headline.</a:t>
            </a:r>
          </a:p>
        </p:txBody>
      </p:sp>
      <p:sp>
        <p:nvSpPr>
          <p:cNvPr id="5261" name="Rectangle 141"/>
          <p:cNvSpPr>
            <a:spLocks noGrp="1" noChangeArrowheads="1"/>
          </p:cNvSpPr>
          <p:nvPr userDrawn="1">
            <p:ph type="body" idx="1"/>
            <p:custDataLst>
              <p:tags r:id="rId13"/>
            </p:custDataLst>
          </p:nvPr>
        </p:nvSpPr>
        <p:spPr bwMode="auto">
          <a:xfrm>
            <a:off x="276225" y="1341438"/>
            <a:ext cx="8597900" cy="4445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2086" name="Picture 38"/>
          <p:cNvPicPr>
            <a:picLocks noChangeAspect="1" noChangeArrowheads="1"/>
          </p:cNvPicPr>
          <p:nvPr userDrawn="1"/>
        </p:nvPicPr>
        <p:blipFill>
          <a:blip r:embed="rId15" cstate="print">
            <a:extLst>
              <a:ext uri="{28A0092B-C50C-407E-A947-70E740481C1C}">
                <a14:useLocalDpi xmlns:a14="http://schemas.microsoft.com/office/drawing/2010/main" xmlns="" val="0"/>
              </a:ext>
            </a:extLst>
          </a:blip>
          <a:srcRect/>
          <a:stretch>
            <a:fillRect/>
          </a:stretch>
        </p:blipFill>
        <p:spPr bwMode="auto">
          <a:xfrm>
            <a:off x="7810500" y="5981260"/>
            <a:ext cx="1158874" cy="6941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Lst>
  <p:timing>
    <p:tnLst>
      <p:par>
        <p:cTn id="1" dur="indefinite" restart="never" nodeType="tmRoot"/>
      </p:par>
    </p:tnLst>
  </p:timing>
  <p:hf hdr="0"/>
  <p:txStyles>
    <p:title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p:titleStyle>
    <p:bodyStyle>
      <a:lvl1pPr algn="l" defTabSz="722313" rtl="0" eaLnBrk="0" fontAlgn="base" hangingPunct="0">
        <a:spcBef>
          <a:spcPct val="25000"/>
        </a:spcBef>
        <a:spcAft>
          <a:spcPct val="0"/>
        </a:spcAft>
        <a:buClr>
          <a:srgbClr val="003361"/>
        </a:buClr>
        <a:buSzPct val="65000"/>
        <a:buFont typeface="Monotype Sorts" pitchFamily="2" charset="2"/>
        <a:defRPr>
          <a:solidFill>
            <a:schemeClr val="tx1"/>
          </a:solidFill>
          <a:latin typeface="+mn-lt"/>
          <a:ea typeface="+mn-ea"/>
          <a:cs typeface="+mn-cs"/>
        </a:defRPr>
      </a:lvl1pPr>
      <a:lvl2pPr marL="361950" indent="-182563" algn="l" defTabSz="722313" rtl="0" eaLnBrk="0" fontAlgn="base" hangingPunct="0">
        <a:spcBef>
          <a:spcPct val="25000"/>
        </a:spcBef>
        <a:spcAft>
          <a:spcPct val="0"/>
        </a:spcAft>
        <a:buClr>
          <a:srgbClr val="003361"/>
        </a:buClr>
        <a:buSzPct val="65000"/>
        <a:buFont typeface="Wingdings" pitchFamily="2" charset="2"/>
        <a:buChar char="¡"/>
        <a:defRPr>
          <a:solidFill>
            <a:schemeClr val="tx1"/>
          </a:solidFill>
          <a:latin typeface="+mn-lt"/>
        </a:defRPr>
      </a:lvl2pPr>
      <a:lvl3pPr marL="723900" indent="-182563"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3pPr>
      <a:lvl4pPr marL="1085850" indent="-182563"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4pPr>
      <a:lvl5pPr marL="1438275" indent="-173038"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5pPr>
      <a:lvl6pPr marL="1895475" indent="-173038"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6pPr>
      <a:lvl7pPr marL="2352675" indent="-173038"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7pPr>
      <a:lvl8pPr marL="2809875" indent="-173038"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8pPr>
      <a:lvl9pPr marL="3267075" indent="-173038"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gif"/><Relationship Id="rId5" Type="http://schemas.openxmlformats.org/officeDocument/2006/relationships/image" Target="../media/image9.jpe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annefrank.de/" TargetMode="External"/><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hyperlink" Target="mailto:zentrum@annefrank.de"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8" Type="http://schemas.openxmlformats.org/officeDocument/2006/relationships/image" Target="../media/image25.gif"/><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hyperlink" Target="http://www.emil-frank-institut.de/hans-georg-gradl/foxcontact" TargetMode="External"/><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hyperlink" Target="http://www.emil-frank-institut.de/rene-richtscheid/foxcontact"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gi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www.google.de/url?sa=i&amp;rct=j&amp;q=&amp;esrc=s&amp;source=images&amp;cd=&amp;cad=rja&amp;uact=8&amp;ved=0ahUKEwj_w5jy-fnVAhUFvRoKHeXQB34QjRwIBw&amp;url=http://www.marcelhuerter.de/news/news-einzelansicht/?tx_ttnews%5btt_news%5d=19&amp;cHash=1775265a6b00b524c4530394564fc23f&amp;psig=AFQjCNHz0x7xB-Wb7wEu0dVY6RA3ulh71A&amp;ust=1504010490304294" TargetMode="Externa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1</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3" name="Rechteck 2"/>
          <p:cNvSpPr/>
          <p:nvPr/>
        </p:nvSpPr>
        <p:spPr>
          <a:xfrm>
            <a:off x="2286000" y="2058539"/>
            <a:ext cx="4572000" cy="1569660"/>
          </a:xfrm>
          <a:prstGeom prst="rect">
            <a:avLst/>
          </a:prstGeom>
        </p:spPr>
        <p:txBody>
          <a:bodyPr>
            <a:spAutoFit/>
          </a:bodyPr>
          <a:lstStyle/>
          <a:p>
            <a:r>
              <a:rPr lang="de-DE" sz="3200" b="1" dirty="0"/>
              <a:t>Beitrag der Theatergruppe</a:t>
            </a:r>
          </a:p>
          <a:p>
            <a:r>
              <a:rPr lang="de-DE" sz="3200" b="1" dirty="0"/>
              <a:t>zum Jubiläumsjahr</a:t>
            </a:r>
          </a:p>
          <a:p>
            <a:r>
              <a:rPr lang="de-DE" sz="3200" b="1" dirty="0"/>
              <a:t>950 Jahre Hetzerath </a:t>
            </a:r>
          </a:p>
        </p:txBody>
      </p:sp>
      <p:sp>
        <p:nvSpPr>
          <p:cNvPr id="9" name="Textfeld 8"/>
          <p:cNvSpPr txBox="1"/>
          <p:nvPr/>
        </p:nvSpPr>
        <p:spPr>
          <a:xfrm>
            <a:off x="2483768" y="4077072"/>
            <a:ext cx="3908442" cy="523220"/>
          </a:xfrm>
          <a:prstGeom prst="rect">
            <a:avLst/>
          </a:prstGeom>
          <a:noFill/>
        </p:spPr>
        <p:txBody>
          <a:bodyPr wrap="none" rtlCol="0">
            <a:spAutoFit/>
          </a:bodyPr>
          <a:lstStyle/>
          <a:p>
            <a:r>
              <a:rPr lang="de-DE" sz="2800" b="1" dirty="0" smtClean="0"/>
              <a:t>12. Nov. - 02. Dez. 2018</a:t>
            </a:r>
            <a:endParaRPr lang="de-DE" sz="2800" b="1" dirty="0"/>
          </a:p>
        </p:txBody>
      </p:sp>
      <p:sp>
        <p:nvSpPr>
          <p:cNvPr id="11" name="Titel 1"/>
          <p:cNvSpPr>
            <a:spLocks noGrp="1"/>
          </p:cNvSpPr>
          <p:nvPr>
            <p:ph type="title"/>
          </p:nvPr>
        </p:nvSpPr>
        <p:spPr>
          <a:xfrm>
            <a:off x="457200" y="846138"/>
            <a:ext cx="8229600" cy="1143000"/>
          </a:xfrm>
        </p:spPr>
        <p:txBody>
          <a:bodyPr>
            <a:noAutofit/>
          </a:bodyPr>
          <a:lstStyle/>
          <a:p>
            <a:pPr algn="ctr"/>
            <a:r>
              <a:rPr lang="de-DE" sz="5400" dirty="0" smtClean="0"/>
              <a:t>„Anne Frank Projekt“</a:t>
            </a:r>
            <a:endParaRPr lang="de-DE" sz="5400" dirty="0"/>
          </a:p>
        </p:txBody>
      </p:sp>
    </p:spTree>
    <p:extLst>
      <p:ext uri="{BB962C8B-B14F-4D97-AF65-F5344CB8AC3E}">
        <p14:creationId xmlns:p14="http://schemas.microsoft.com/office/powerpoint/2010/main" xmlns="" val="183231652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2</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 Frank 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8" name="Titel 1"/>
          <p:cNvSpPr txBox="1">
            <a:spLocks/>
          </p:cNvSpPr>
          <p:nvPr/>
        </p:nvSpPr>
        <p:spPr bwMode="auto">
          <a:xfrm>
            <a:off x="273050" y="957660"/>
            <a:ext cx="7188200"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200" dirty="0"/>
              <a:t>„Hetzerath einst und jetzt</a:t>
            </a:r>
            <a:r>
              <a:rPr lang="de-DE" sz="2200" dirty="0" smtClean="0"/>
              <a:t>“</a:t>
            </a:r>
            <a:endParaRPr lang="de-DE" sz="2200" kern="0" dirty="0"/>
          </a:p>
        </p:txBody>
      </p:sp>
      <p:sp>
        <p:nvSpPr>
          <p:cNvPr id="10" name="Inhaltsplatzhalter 2"/>
          <p:cNvSpPr>
            <a:spLocks noGrp="1"/>
          </p:cNvSpPr>
          <p:nvPr>
            <p:ph idx="1"/>
          </p:nvPr>
        </p:nvSpPr>
        <p:spPr>
          <a:xfrm>
            <a:off x="457200" y="2013995"/>
            <a:ext cx="7480300" cy="2857500"/>
          </a:xfrm>
        </p:spPr>
        <p:txBody>
          <a:bodyPr/>
          <a:lstStyle/>
          <a:p>
            <a:pPr lvl="1">
              <a:buFont typeface="Wingdings" pitchFamily="2" charset="2"/>
              <a:buChar char="§"/>
            </a:pPr>
            <a:r>
              <a:rPr lang="de-DE" sz="2000" dirty="0" smtClean="0"/>
              <a:t>Unterschiedliche Veranstaltungen von Januar bis Dezember unter dem Motto „einst und jetzt“ </a:t>
            </a:r>
          </a:p>
          <a:p>
            <a:pPr>
              <a:buFont typeface="Wingdings" pitchFamily="2" charset="2"/>
              <a:buChar char="§"/>
            </a:pPr>
            <a:endParaRPr lang="de-DE" sz="1400" dirty="0" smtClean="0"/>
          </a:p>
          <a:p>
            <a:pPr lvl="1">
              <a:buFont typeface="Wingdings" pitchFamily="2" charset="2"/>
              <a:buChar char="§"/>
            </a:pPr>
            <a:r>
              <a:rPr lang="de-DE" sz="2000" dirty="0" smtClean="0"/>
              <a:t>Vereine und Gruppen bringen sich nach eigenen Möglichkeiten und Ideen ein</a:t>
            </a:r>
          </a:p>
          <a:p>
            <a:pPr lvl="1">
              <a:buFont typeface="Wingdings" pitchFamily="2" charset="2"/>
              <a:buChar char="§"/>
            </a:pPr>
            <a:endParaRPr lang="de-DE" sz="1400" dirty="0" smtClean="0"/>
          </a:p>
          <a:p>
            <a:pPr lvl="1">
              <a:buFont typeface="Wingdings" pitchFamily="2" charset="2"/>
              <a:buChar char="§"/>
            </a:pPr>
            <a:r>
              <a:rPr lang="de-DE" sz="2000" dirty="0" smtClean="0"/>
              <a:t>Theatergruppe inszeniert „Das Tagebuch der Anne Frank“</a:t>
            </a:r>
          </a:p>
        </p:txBody>
      </p:sp>
    </p:spTree>
    <p:extLst>
      <p:ext uri="{BB962C8B-B14F-4D97-AF65-F5344CB8AC3E}">
        <p14:creationId xmlns:p14="http://schemas.microsoft.com/office/powerpoint/2010/main" xmlns="" val="137623272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3</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 Frank 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10" name="Inhaltsplatzhalter 2"/>
          <p:cNvSpPr>
            <a:spLocks noGrp="1"/>
          </p:cNvSpPr>
          <p:nvPr>
            <p:ph idx="1"/>
          </p:nvPr>
        </p:nvSpPr>
        <p:spPr>
          <a:xfrm>
            <a:off x="457200" y="1384300"/>
            <a:ext cx="7480300" cy="4521200"/>
          </a:xfrm>
        </p:spPr>
        <p:txBody>
          <a:bodyPr/>
          <a:lstStyle/>
          <a:p>
            <a:pPr lvl="1">
              <a:buFont typeface="Wingdings" pitchFamily="2" charset="2"/>
              <a:buChar char="§"/>
            </a:pPr>
            <a:r>
              <a:rPr lang="de-DE" sz="2000" dirty="0"/>
              <a:t>950 Jahre Ortsgeschichte rechtfertigen auch eine kritische Auseinandersetzung mit der </a:t>
            </a:r>
            <a:r>
              <a:rPr lang="de-DE" sz="2000" dirty="0" smtClean="0"/>
              <a:t>Geschichte</a:t>
            </a:r>
          </a:p>
          <a:p>
            <a:pPr lvl="1">
              <a:buFont typeface="Wingdings" pitchFamily="2" charset="2"/>
              <a:buChar char="§"/>
            </a:pPr>
            <a:endParaRPr lang="de-DE" sz="1200" dirty="0"/>
          </a:p>
          <a:p>
            <a:pPr lvl="1">
              <a:buFont typeface="Wingdings" pitchFamily="2" charset="2"/>
              <a:buChar char="§"/>
            </a:pPr>
            <a:r>
              <a:rPr lang="de-DE" sz="2000" dirty="0"/>
              <a:t>Anne Franks Schicksal steht stellvertretend für die Geschichten von Millionen von Menschen, die in deutschen Konzentrationslagern ermordet wurden</a:t>
            </a:r>
            <a:r>
              <a:rPr lang="de-DE" sz="2000" dirty="0" smtClean="0"/>
              <a:t>.</a:t>
            </a:r>
          </a:p>
          <a:p>
            <a:pPr lvl="1">
              <a:buFont typeface="Wingdings" pitchFamily="2" charset="2"/>
              <a:buChar char="§"/>
            </a:pPr>
            <a:endParaRPr lang="de-DE" sz="1200" dirty="0"/>
          </a:p>
          <a:p>
            <a:pPr lvl="1">
              <a:buFont typeface="Wingdings" pitchFamily="2" charset="2"/>
              <a:buChar char="§"/>
            </a:pPr>
            <a:r>
              <a:rPr lang="de-DE" sz="2000" dirty="0"/>
              <a:t>Das Tagebuch zeigt Anne Frank aber auch als ein junges Mädchen mit Träumen, Problemen und Wünschen, wie sie typisch für ihr Alter sind. </a:t>
            </a:r>
            <a:endParaRPr lang="de-DE" sz="2000" dirty="0" smtClean="0"/>
          </a:p>
          <a:p>
            <a:pPr lvl="1">
              <a:buFont typeface="Wingdings" pitchFamily="2" charset="2"/>
              <a:buChar char="§"/>
            </a:pPr>
            <a:endParaRPr lang="de-DE" sz="1200" dirty="0"/>
          </a:p>
          <a:p>
            <a:pPr lvl="1">
              <a:buFont typeface="Wingdings" pitchFamily="2" charset="2"/>
              <a:buChar char="§"/>
            </a:pPr>
            <a:r>
              <a:rPr lang="de-DE" sz="2000" dirty="0"/>
              <a:t>Auch heute werden wir mit Ereignissen konfrontiert, die uns zeigen, dass Rechtsextremismus, Rassismus und Antisemitismus keine Probleme von gestern sind.    </a:t>
            </a:r>
          </a:p>
        </p:txBody>
      </p:sp>
      <p:sp>
        <p:nvSpPr>
          <p:cNvPr id="9" name="Titel 1"/>
          <p:cNvSpPr txBox="1">
            <a:spLocks/>
          </p:cNvSpPr>
          <p:nvPr/>
        </p:nvSpPr>
        <p:spPr bwMode="auto">
          <a:xfrm>
            <a:off x="273050" y="957660"/>
            <a:ext cx="7188200"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200" dirty="0"/>
              <a:t>Weshalb dieses Stück?</a:t>
            </a:r>
            <a:endParaRPr lang="de-DE" sz="2200" kern="0" dirty="0"/>
          </a:p>
        </p:txBody>
      </p:sp>
    </p:spTree>
    <p:extLst>
      <p:ext uri="{BB962C8B-B14F-4D97-AF65-F5344CB8AC3E}">
        <p14:creationId xmlns:p14="http://schemas.microsoft.com/office/powerpoint/2010/main" xmlns="" val="68027293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4</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 Frank 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10" name="Inhaltsplatzhalter 2"/>
          <p:cNvSpPr>
            <a:spLocks noGrp="1"/>
          </p:cNvSpPr>
          <p:nvPr>
            <p:ph idx="1"/>
          </p:nvPr>
        </p:nvSpPr>
        <p:spPr>
          <a:xfrm>
            <a:off x="457200" y="1397000"/>
            <a:ext cx="7480300" cy="4521200"/>
          </a:xfrm>
        </p:spPr>
        <p:txBody>
          <a:bodyPr/>
          <a:lstStyle/>
          <a:p>
            <a:pPr algn="just">
              <a:spcBef>
                <a:spcPts val="0"/>
              </a:spcBef>
              <a:buNone/>
            </a:pPr>
            <a:r>
              <a:rPr lang="de-DE" sz="2000" dirty="0"/>
              <a:t>Anne Frank, am 12. Juni 1929 in Frankfurt </a:t>
            </a:r>
            <a:endParaRPr lang="de-DE" sz="2000" dirty="0" smtClean="0"/>
          </a:p>
          <a:p>
            <a:pPr algn="just">
              <a:spcBef>
                <a:spcPts val="0"/>
              </a:spcBef>
              <a:buNone/>
            </a:pPr>
            <a:r>
              <a:rPr lang="de-DE" sz="2000" dirty="0" smtClean="0"/>
              <a:t>am </a:t>
            </a:r>
            <a:r>
              <a:rPr lang="de-DE" sz="2000" dirty="0"/>
              <a:t>Main geboren, flüchtete 1933 mit ihren </a:t>
            </a:r>
            <a:endParaRPr lang="de-DE" sz="2000" dirty="0" smtClean="0"/>
          </a:p>
          <a:p>
            <a:pPr algn="just">
              <a:spcBef>
                <a:spcPts val="0"/>
              </a:spcBef>
              <a:buNone/>
            </a:pPr>
            <a:r>
              <a:rPr lang="de-DE" sz="2000" dirty="0" smtClean="0"/>
              <a:t>Eltern </a:t>
            </a:r>
            <a:r>
              <a:rPr lang="de-DE" sz="2000" dirty="0"/>
              <a:t>nach Amsterdam. </a:t>
            </a:r>
            <a:endParaRPr lang="de-DE" sz="2000" dirty="0" smtClean="0"/>
          </a:p>
          <a:p>
            <a:pPr algn="just">
              <a:buNone/>
            </a:pPr>
            <a:endParaRPr lang="de-DE" dirty="0"/>
          </a:p>
          <a:p>
            <a:pPr algn="just"/>
            <a:r>
              <a:rPr lang="de-DE" sz="2000" dirty="0"/>
              <a:t>Nachdem die deutsche Wehrmacht 1940 die Niederlande überfiel und </a:t>
            </a:r>
            <a:r>
              <a:rPr lang="de-DE" sz="2000" dirty="0" smtClean="0"/>
              <a:t>besetzte, versteckte </a:t>
            </a:r>
            <a:r>
              <a:rPr lang="de-DE" sz="2000" dirty="0"/>
              <a:t>sich Anne Franks Familie, gemeinsam mit vier weiteren </a:t>
            </a:r>
            <a:r>
              <a:rPr lang="de-DE" sz="2000" dirty="0" smtClean="0"/>
              <a:t>Personen 1942 </a:t>
            </a:r>
            <a:r>
              <a:rPr lang="de-DE" sz="2000" dirty="0"/>
              <a:t>in einem Hinterhaus in der Prinzengracht. Hier schrieb Anne ihr berühmtes Tagebuch. </a:t>
            </a:r>
            <a:endParaRPr lang="de-DE" sz="2000" dirty="0" smtClean="0"/>
          </a:p>
          <a:p>
            <a:pPr algn="just">
              <a:buNone/>
            </a:pPr>
            <a:endParaRPr lang="de-DE" sz="1400" dirty="0" smtClean="0"/>
          </a:p>
          <a:p>
            <a:pPr algn="just">
              <a:buNone/>
            </a:pPr>
            <a:r>
              <a:rPr lang="de-DE" sz="2000" dirty="0" smtClean="0"/>
              <a:t>Die </a:t>
            </a:r>
            <a:r>
              <a:rPr lang="de-DE" sz="2000" dirty="0"/>
              <a:t>Familie wurde im August 1944 entdeckt und nach Auschwitz </a:t>
            </a:r>
            <a:r>
              <a:rPr lang="de-DE" sz="2000" dirty="0" smtClean="0"/>
              <a:t>verschleppt.</a:t>
            </a:r>
          </a:p>
          <a:p>
            <a:pPr algn="just">
              <a:buNone/>
            </a:pPr>
            <a:endParaRPr lang="de-DE" sz="1400" dirty="0" smtClean="0"/>
          </a:p>
          <a:p>
            <a:pPr algn="just">
              <a:buNone/>
            </a:pPr>
            <a:r>
              <a:rPr lang="de-DE" sz="2000" dirty="0" smtClean="0"/>
              <a:t>Anne </a:t>
            </a:r>
            <a:r>
              <a:rPr lang="de-DE" sz="2000" dirty="0"/>
              <a:t>Frank starb im März 1944 im Konzentrationslager Bergen-Belsen.</a:t>
            </a:r>
          </a:p>
        </p:txBody>
      </p:sp>
      <p:sp>
        <p:nvSpPr>
          <p:cNvPr id="9" name="Titel 1"/>
          <p:cNvSpPr txBox="1">
            <a:spLocks/>
          </p:cNvSpPr>
          <p:nvPr/>
        </p:nvSpPr>
        <p:spPr bwMode="auto">
          <a:xfrm>
            <a:off x="273050" y="957660"/>
            <a:ext cx="7188200"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200" dirty="0" smtClean="0"/>
              <a:t>Anne Frank</a:t>
            </a:r>
            <a:endParaRPr lang="de-DE" sz="2200" kern="0" dirty="0"/>
          </a:p>
        </p:txBody>
      </p:sp>
      <p:pic>
        <p:nvPicPr>
          <p:cNvPr id="8" name="Picture 4" descr="C:\Users\Ottmar\Desktop\Material Projekt Anne Frank\Anne Frank Foto 2.jpg"/>
          <p:cNvPicPr>
            <a:picLocks noChangeAspect="1" noChangeArrowheads="1"/>
          </p:cNvPicPr>
          <p:nvPr/>
        </p:nvPicPr>
        <p:blipFill>
          <a:blip r:embed="rId2" cstate="print"/>
          <a:srcRect/>
          <a:stretch>
            <a:fillRect/>
          </a:stretch>
        </p:blipFill>
        <p:spPr bwMode="auto">
          <a:xfrm>
            <a:off x="5257800" y="957660"/>
            <a:ext cx="3048000" cy="1609034"/>
          </a:xfrm>
          <a:prstGeom prst="rect">
            <a:avLst/>
          </a:prstGeom>
          <a:noFill/>
        </p:spPr>
      </p:pic>
    </p:spTree>
    <p:extLst>
      <p:ext uri="{BB962C8B-B14F-4D97-AF65-F5344CB8AC3E}">
        <p14:creationId xmlns:p14="http://schemas.microsoft.com/office/powerpoint/2010/main" xmlns="" val="219785789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5</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 Frank 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10" name="Inhaltsplatzhalter 2"/>
          <p:cNvSpPr>
            <a:spLocks noGrp="1"/>
          </p:cNvSpPr>
          <p:nvPr>
            <p:ph idx="1"/>
          </p:nvPr>
        </p:nvSpPr>
        <p:spPr>
          <a:xfrm>
            <a:off x="854075" y="4540250"/>
            <a:ext cx="7480300" cy="2082800"/>
          </a:xfrm>
        </p:spPr>
        <p:txBody>
          <a:bodyPr/>
          <a:lstStyle/>
          <a:p>
            <a:r>
              <a:rPr lang="de-DE" sz="1600" dirty="0"/>
              <a:t>Für Anne Frank war ihr Tagebuch in der Enge des Verstecks Ersatz für eine Freundin und Gesprächspartnerin, Ventil für Sorgen und </a:t>
            </a:r>
            <a:r>
              <a:rPr lang="de-DE" sz="1600" dirty="0" smtClean="0"/>
              <a:t>Unmutsausbrüche und </a:t>
            </a:r>
            <a:r>
              <a:rPr lang="de-DE" sz="1600" dirty="0"/>
              <a:t>zugleich Übungsfeld für ihre schriftstellerischen </a:t>
            </a:r>
            <a:r>
              <a:rPr lang="de-DE" sz="1600" dirty="0" smtClean="0"/>
              <a:t>Talente.</a:t>
            </a:r>
          </a:p>
          <a:p>
            <a:r>
              <a:rPr lang="de-DE" sz="1600" dirty="0" smtClean="0"/>
              <a:t>Für </a:t>
            </a:r>
            <a:r>
              <a:rPr lang="de-DE" sz="1600" dirty="0"/>
              <a:t>uns bleibt es das eindringlichste und </a:t>
            </a:r>
            <a:r>
              <a:rPr lang="de-DE" sz="1600" dirty="0" err="1" smtClean="0"/>
              <a:t>bewegendste</a:t>
            </a:r>
            <a:r>
              <a:rPr lang="de-DE" sz="1600" dirty="0" smtClean="0"/>
              <a:t> </a:t>
            </a:r>
            <a:r>
              <a:rPr lang="de-DE" sz="1600" dirty="0"/>
              <a:t>Dokument der Judenverfolgung im Nationalsozialismus</a:t>
            </a:r>
            <a:r>
              <a:rPr lang="de-DE" sz="1600" dirty="0" smtClean="0"/>
              <a:t>.</a:t>
            </a:r>
            <a:endParaRPr lang="de-DE" sz="1600" dirty="0"/>
          </a:p>
        </p:txBody>
      </p:sp>
      <p:sp>
        <p:nvSpPr>
          <p:cNvPr id="9" name="Titel 1"/>
          <p:cNvSpPr txBox="1">
            <a:spLocks/>
          </p:cNvSpPr>
          <p:nvPr/>
        </p:nvSpPr>
        <p:spPr bwMode="auto">
          <a:xfrm>
            <a:off x="273050" y="957660"/>
            <a:ext cx="7188200"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200" dirty="0" smtClean="0"/>
              <a:t>Das Tagebuch</a:t>
            </a:r>
            <a:endParaRPr lang="de-DE" sz="2200" kern="0" dirty="0"/>
          </a:p>
        </p:txBody>
      </p:sp>
      <p:pic>
        <p:nvPicPr>
          <p:cNvPr id="11" name="Picture 5" descr="C:\Users\Ottmar\Desktop\th 1.jpg"/>
          <p:cNvPicPr>
            <a:picLocks noChangeAspect="1" noChangeArrowheads="1"/>
          </p:cNvPicPr>
          <p:nvPr/>
        </p:nvPicPr>
        <p:blipFill>
          <a:blip r:embed="rId2" cstate="print"/>
          <a:srcRect/>
          <a:stretch>
            <a:fillRect/>
          </a:stretch>
        </p:blipFill>
        <p:spPr bwMode="auto">
          <a:xfrm>
            <a:off x="4990418" y="957660"/>
            <a:ext cx="1196378" cy="11413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Grafik 11" descr="DSC_2039.JPG"/>
          <p:cNvPicPr>
            <a:picLocks noChangeAspect="1"/>
          </p:cNvPicPr>
          <p:nvPr/>
        </p:nvPicPr>
        <p:blipFill>
          <a:blip r:embed="rId3" cstate="print"/>
          <a:stretch>
            <a:fillRect/>
          </a:stretch>
        </p:blipFill>
        <p:spPr>
          <a:xfrm>
            <a:off x="680541" y="1435914"/>
            <a:ext cx="4908066" cy="2960205"/>
          </a:xfrm>
          <a:prstGeom prst="rect">
            <a:avLst/>
          </a:prstGeom>
        </p:spPr>
      </p:pic>
      <p:sp>
        <p:nvSpPr>
          <p:cNvPr id="3" name="Rechteck 2"/>
          <p:cNvSpPr/>
          <p:nvPr/>
        </p:nvSpPr>
        <p:spPr>
          <a:xfrm>
            <a:off x="6062134" y="3057291"/>
            <a:ext cx="2142066" cy="1338828"/>
          </a:xfrm>
          <a:prstGeom prst="rect">
            <a:avLst/>
          </a:prstGeom>
        </p:spPr>
        <p:txBody>
          <a:bodyPr wrap="square">
            <a:spAutoFit/>
          </a:bodyPr>
          <a:lstStyle/>
          <a:p>
            <a:pPr algn="just"/>
            <a:r>
              <a:rPr lang="de-DE" i="1" dirty="0"/>
              <a:t>„Wie herrlich ist es, dass niemand eine Minute zu warten braucht, um damit zu </a:t>
            </a:r>
            <a:br>
              <a:rPr lang="de-DE" i="1" dirty="0"/>
            </a:br>
            <a:r>
              <a:rPr lang="de-DE" i="1" dirty="0"/>
              <a:t>beginnen, die Welt langsam zu ändern</a:t>
            </a:r>
            <a:r>
              <a:rPr lang="de-DE" i="1" dirty="0" smtClean="0"/>
              <a:t>!“</a:t>
            </a:r>
          </a:p>
          <a:p>
            <a:pPr algn="just"/>
            <a:r>
              <a:rPr lang="de-DE" sz="1050" i="1" dirty="0" smtClean="0"/>
              <a:t>(</a:t>
            </a:r>
            <a:r>
              <a:rPr lang="de-DE" sz="1050" i="1" dirty="0"/>
              <a:t>Anne Frank, 14 Jahre alt, 26. März 1944)</a:t>
            </a:r>
            <a:endParaRPr lang="de-DE" dirty="0"/>
          </a:p>
        </p:txBody>
      </p:sp>
    </p:spTree>
    <p:extLst>
      <p:ext uri="{BB962C8B-B14F-4D97-AF65-F5344CB8AC3E}">
        <p14:creationId xmlns:p14="http://schemas.microsoft.com/office/powerpoint/2010/main" xmlns="" val="327408625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6</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 Frank 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9" name="Titel 1"/>
          <p:cNvSpPr txBox="1">
            <a:spLocks/>
          </p:cNvSpPr>
          <p:nvPr/>
        </p:nvSpPr>
        <p:spPr bwMode="auto">
          <a:xfrm>
            <a:off x="273050" y="957660"/>
            <a:ext cx="7188200"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200" dirty="0" smtClean="0"/>
              <a:t>Säulen des Projektes</a:t>
            </a:r>
            <a:endParaRPr lang="de-DE" sz="2200" kern="0" dirty="0"/>
          </a:p>
        </p:txBody>
      </p:sp>
      <p:sp>
        <p:nvSpPr>
          <p:cNvPr id="5" name="Parallelogramm 4"/>
          <p:cNvSpPr/>
          <p:nvPr/>
        </p:nvSpPr>
        <p:spPr bwMode="auto">
          <a:xfrm rot="7041046" flipV="1">
            <a:off x="199536" y="2794186"/>
            <a:ext cx="3115509" cy="861507"/>
          </a:xfrm>
          <a:prstGeom prst="parallelogram">
            <a:avLst>
              <a:gd name="adj" fmla="val 52725"/>
            </a:avLst>
          </a:prstGeom>
          <a:solidFill>
            <a:schemeClr val="bg2">
              <a:lumMod val="60000"/>
              <a:lumOff val="40000"/>
            </a:schemeClr>
          </a:solidFill>
          <a:ln w="9525" cap="flat" cmpd="sng" algn="ctr">
            <a:solidFill>
              <a:srgbClr val="A2A3A5"/>
            </a:solidFill>
            <a:prstDash val="solid"/>
            <a:round/>
            <a:headEnd type="none" w="med" len="med"/>
            <a:tailEnd type="none" w="med" len="med"/>
          </a:ln>
          <a:effectLst/>
          <a:extLst/>
        </p:spPr>
        <p:txBody>
          <a:bodyPr vert="horz" wrap="none" lIns="36000" tIns="45720" rIns="36000" bIns="45720" numCol="1" rtlCol="0" anchor="ctr" anchorCtr="0" compatLnSpc="1">
            <a:prstTxWarp prst="textNoShape">
              <a:avLst/>
            </a:prstTxWarp>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de-DE" sz="1400" kern="0" dirty="0">
                <a:solidFill>
                  <a:prstClr val="black"/>
                </a:solidFill>
                <a:latin typeface="Book Antiqua"/>
              </a:rPr>
              <a:t>Theateraufführung </a:t>
            </a:r>
            <a:r>
              <a:rPr lang="de-DE" sz="1400" kern="0" dirty="0" smtClean="0">
                <a:solidFill>
                  <a:prstClr val="black"/>
                </a:solidFill>
                <a:latin typeface="Book Antiqua"/>
              </a:rPr>
              <a:t>en</a:t>
            </a:r>
            <a:endParaRPr lang="de-DE" sz="1400" kern="0" dirty="0">
              <a:solidFill>
                <a:prstClr val="black"/>
              </a:solidFill>
              <a:latin typeface="Book Antiqua"/>
            </a:endParaRPr>
          </a:p>
          <a:p>
            <a:pPr marL="0" marR="0" lvl="0" indent="0" algn="just" defTabSz="914400" eaLnBrk="1" fontAlgn="auto" latinLnBrk="0" hangingPunct="1">
              <a:lnSpc>
                <a:spcPct val="100000"/>
              </a:lnSpc>
              <a:spcBef>
                <a:spcPts val="0"/>
              </a:spcBef>
              <a:spcAft>
                <a:spcPts val="0"/>
              </a:spcAft>
              <a:buClrTx/>
              <a:buSzTx/>
              <a:buFontTx/>
              <a:buNone/>
              <a:tabLst/>
              <a:defRPr/>
            </a:pPr>
            <a:r>
              <a:rPr lang="de-DE" sz="1400" kern="0" dirty="0">
                <a:solidFill>
                  <a:prstClr val="black"/>
                </a:solidFill>
                <a:latin typeface="Book Antiqua"/>
              </a:rPr>
              <a:t>Das Tagebuch der Anne Frank</a:t>
            </a:r>
          </a:p>
        </p:txBody>
      </p:sp>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22129" y="1423278"/>
            <a:ext cx="933450" cy="571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3" name="Parallelogramm 22"/>
          <p:cNvSpPr/>
          <p:nvPr/>
        </p:nvSpPr>
        <p:spPr bwMode="auto">
          <a:xfrm rot="7041046" flipV="1">
            <a:off x="1607917" y="2794185"/>
            <a:ext cx="3115509" cy="861507"/>
          </a:xfrm>
          <a:prstGeom prst="parallelogram">
            <a:avLst>
              <a:gd name="adj" fmla="val 52725"/>
            </a:avLst>
          </a:prstGeom>
          <a:solidFill>
            <a:schemeClr val="accent1">
              <a:lumMod val="20000"/>
              <a:lumOff val="80000"/>
            </a:schemeClr>
          </a:solidFill>
          <a:ln w="9525" cap="flat" cmpd="sng" algn="ctr">
            <a:solidFill>
              <a:srgbClr val="A2A3A5"/>
            </a:solidFill>
            <a:prstDash val="solid"/>
            <a:round/>
            <a:headEnd type="none" w="med" len="med"/>
            <a:tailEnd type="none" w="med" len="med"/>
          </a:ln>
          <a:effectLst/>
          <a:extLst/>
        </p:spPr>
        <p:txBody>
          <a:bodyPr vert="horz" wrap="none" lIns="36000" tIns="45720" rIns="36000" bIns="45720" numCol="1" rtlCol="0" anchor="ctr" anchorCtr="0" compatLnSpc="1">
            <a:prstTxWarp prst="textNoShape">
              <a:avLst/>
            </a:prstTxWarp>
          </a:bodyPr>
          <a:lstStyle/>
          <a:p>
            <a:pPr marL="0" marR="0" lvl="0" indent="0" algn="l" defTabSz="914400" eaLnBrk="1" fontAlgn="auto" latinLnBrk="0" hangingPunct="1">
              <a:lnSpc>
                <a:spcPct val="100000"/>
              </a:lnSpc>
              <a:spcBef>
                <a:spcPts val="0"/>
              </a:spcBef>
              <a:spcAft>
                <a:spcPts val="0"/>
              </a:spcAft>
              <a:buClrTx/>
              <a:buSzTx/>
              <a:buFontTx/>
              <a:buNone/>
              <a:tabLst/>
              <a:defRPr/>
            </a:pPr>
            <a:r>
              <a:rPr lang="de-DE" sz="1400" kern="0" dirty="0">
                <a:solidFill>
                  <a:prstClr val="black"/>
                </a:solidFill>
                <a:latin typeface="Book Antiqua"/>
              </a:rPr>
              <a:t>Ausstellung</a:t>
            </a:r>
          </a:p>
          <a:p>
            <a:pPr marL="0" marR="0" lvl="0" indent="0" algn="l" defTabSz="914400" eaLnBrk="1" fontAlgn="auto" latinLnBrk="0" hangingPunct="1">
              <a:lnSpc>
                <a:spcPct val="100000"/>
              </a:lnSpc>
              <a:spcBef>
                <a:spcPts val="0"/>
              </a:spcBef>
              <a:spcAft>
                <a:spcPts val="0"/>
              </a:spcAft>
              <a:buClrTx/>
              <a:buSzTx/>
              <a:buFontTx/>
              <a:buNone/>
              <a:tabLst/>
              <a:defRPr/>
            </a:pPr>
            <a:r>
              <a:rPr lang="de-DE" sz="1400" kern="0" dirty="0">
                <a:solidFill>
                  <a:prstClr val="black"/>
                </a:solidFill>
                <a:latin typeface="Book Antiqua"/>
              </a:rPr>
              <a:t>Lasst mich ich selbst </a:t>
            </a:r>
            <a:r>
              <a:rPr lang="de-DE" sz="1400" kern="0" dirty="0" smtClean="0">
                <a:solidFill>
                  <a:prstClr val="black"/>
                </a:solidFill>
                <a:latin typeface="Book Antiqua"/>
              </a:rPr>
              <a:t>sein mit </a:t>
            </a:r>
          </a:p>
          <a:p>
            <a:pPr marL="0" marR="0" lvl="0" indent="0" algn="l" defTabSz="914400" eaLnBrk="1" fontAlgn="auto" latinLnBrk="0" hangingPunct="1">
              <a:lnSpc>
                <a:spcPct val="100000"/>
              </a:lnSpc>
              <a:spcBef>
                <a:spcPts val="0"/>
              </a:spcBef>
              <a:spcAft>
                <a:spcPts val="0"/>
              </a:spcAft>
              <a:buClrTx/>
              <a:buSzTx/>
              <a:buFontTx/>
              <a:buNone/>
              <a:tabLst/>
              <a:defRPr/>
            </a:pPr>
            <a:r>
              <a:rPr lang="de-DE" sz="1400" kern="0" dirty="0" smtClean="0">
                <a:solidFill>
                  <a:prstClr val="black"/>
                </a:solidFill>
                <a:latin typeface="Book Antiqua"/>
              </a:rPr>
              <a:t>Konzept der Peer-Education</a:t>
            </a:r>
            <a:endParaRPr lang="de-DE" sz="1400" kern="0" dirty="0">
              <a:solidFill>
                <a:prstClr val="black"/>
              </a:solidFill>
              <a:latin typeface="Book Antiqua"/>
            </a:endParaRPr>
          </a:p>
        </p:txBody>
      </p:sp>
      <p:sp>
        <p:nvSpPr>
          <p:cNvPr id="25" name="Rechteck 24"/>
          <p:cNvSpPr/>
          <p:nvPr/>
        </p:nvSpPr>
        <p:spPr>
          <a:xfrm>
            <a:off x="3330575" y="1445178"/>
            <a:ext cx="949991" cy="396485"/>
          </a:xfrm>
          <a:prstGeom prst="rect">
            <a:avLst/>
          </a:prstGeom>
          <a:blipFill rotWithShape="0">
            <a:blip r:embed="rId3" cstate="prin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6" name="Parallelogramm 25"/>
          <p:cNvSpPr/>
          <p:nvPr/>
        </p:nvSpPr>
        <p:spPr bwMode="auto">
          <a:xfrm rot="7041046" flipV="1">
            <a:off x="3036470" y="2794184"/>
            <a:ext cx="3115509" cy="861507"/>
          </a:xfrm>
          <a:prstGeom prst="parallelogram">
            <a:avLst>
              <a:gd name="adj" fmla="val 52725"/>
            </a:avLst>
          </a:prstGeom>
          <a:solidFill>
            <a:schemeClr val="tx2">
              <a:lumMod val="20000"/>
              <a:lumOff val="80000"/>
            </a:schemeClr>
          </a:solidFill>
          <a:ln w="9525" cap="flat" cmpd="sng" algn="ctr">
            <a:solidFill>
              <a:srgbClr val="A2A3A5"/>
            </a:solidFill>
            <a:prstDash val="solid"/>
            <a:round/>
            <a:headEnd type="none" w="med" len="med"/>
            <a:tailEnd type="none" w="med" len="med"/>
          </a:ln>
          <a:effectLst/>
          <a:extLst/>
        </p:spPr>
        <p:txBody>
          <a:bodyPr vert="horz" wrap="none" lIns="36000" tIns="45720" rIns="36000" bIns="45720" numCol="1" rtlCol="0" anchor="ctr" anchorCtr="0" compatLnSpc="1">
            <a:prstTxWarp prst="textNoShape">
              <a:avLst/>
            </a:prstTxWarp>
          </a:bodyPr>
          <a:lstStyle/>
          <a:p>
            <a:pPr marL="0" marR="0" lvl="0" indent="0" algn="l" defTabSz="914400" eaLnBrk="1" fontAlgn="auto" latinLnBrk="0" hangingPunct="1">
              <a:lnSpc>
                <a:spcPct val="100000"/>
              </a:lnSpc>
              <a:spcBef>
                <a:spcPts val="0"/>
              </a:spcBef>
              <a:spcAft>
                <a:spcPts val="0"/>
              </a:spcAft>
              <a:buClrTx/>
              <a:buSzTx/>
              <a:buFontTx/>
              <a:buNone/>
              <a:tabLst/>
              <a:defRPr/>
            </a:pPr>
            <a:r>
              <a:rPr lang="de-DE" sz="1400" kern="0" dirty="0">
                <a:solidFill>
                  <a:prstClr val="black"/>
                </a:solidFill>
                <a:latin typeface="Book Antiqua"/>
              </a:rPr>
              <a:t>Jüdisches Leben in </a:t>
            </a:r>
            <a:r>
              <a:rPr lang="de-DE" sz="1400" kern="0" dirty="0" smtClean="0">
                <a:solidFill>
                  <a:prstClr val="black"/>
                </a:solidFill>
                <a:latin typeface="Book Antiqua"/>
              </a:rPr>
              <a:t>der</a:t>
            </a:r>
          </a:p>
          <a:p>
            <a:pPr marL="0" marR="0" lvl="0" indent="0" algn="l" defTabSz="914400" eaLnBrk="1" fontAlgn="auto" latinLnBrk="0" hangingPunct="1">
              <a:lnSpc>
                <a:spcPct val="100000"/>
              </a:lnSpc>
              <a:spcBef>
                <a:spcPts val="0"/>
              </a:spcBef>
              <a:spcAft>
                <a:spcPts val="0"/>
              </a:spcAft>
              <a:buClrTx/>
              <a:buSzTx/>
              <a:buFontTx/>
              <a:buNone/>
              <a:tabLst/>
              <a:defRPr/>
            </a:pPr>
            <a:r>
              <a:rPr lang="de-DE" sz="1400" kern="0" dirty="0" smtClean="0">
                <a:solidFill>
                  <a:prstClr val="black"/>
                </a:solidFill>
                <a:latin typeface="Book Antiqua"/>
              </a:rPr>
              <a:t>Region </a:t>
            </a:r>
            <a:endParaRPr lang="de-DE" sz="1400" kern="0" dirty="0">
              <a:solidFill>
                <a:prstClr val="black"/>
              </a:solidFill>
              <a:latin typeface="Book Antiqua"/>
            </a:endParaRPr>
          </a:p>
        </p:txBody>
      </p:sp>
      <p:pic>
        <p:nvPicPr>
          <p:cNvPr id="3076" name="Picture 4"/>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r="30546" b="42042"/>
          <a:stretch/>
        </p:blipFill>
        <p:spPr bwMode="auto">
          <a:xfrm>
            <a:off x="4694621" y="1314561"/>
            <a:ext cx="997893" cy="6699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24" name="Gruppieren 23"/>
          <p:cNvGrpSpPr/>
          <p:nvPr/>
        </p:nvGrpSpPr>
        <p:grpSpPr>
          <a:xfrm>
            <a:off x="7541745" y="1365866"/>
            <a:ext cx="1119655" cy="633305"/>
            <a:chOff x="6458252" y="5068025"/>
            <a:chExt cx="4372057" cy="642052"/>
          </a:xfrm>
        </p:grpSpPr>
        <p:pic>
          <p:nvPicPr>
            <p:cNvPr id="3078" name="Picture 6" descr="Bildbeschreibu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863011" y="5068025"/>
              <a:ext cx="3569556" cy="637594"/>
            </a:xfrm>
            <a:prstGeom prst="rect">
              <a:avLst/>
            </a:prstGeom>
            <a:noFill/>
            <a:extLst>
              <a:ext uri="{909E8E84-426E-40DD-AFC4-6F175D3DCCD1}">
                <a14:hiddenFill xmlns:a14="http://schemas.microsoft.com/office/drawing/2010/main" xmlns="">
                  <a:solidFill>
                    <a:srgbClr val="FFFFFF"/>
                  </a:solidFill>
                </a14:hiddenFill>
              </a:ext>
            </a:extLst>
          </p:spPr>
        </p:pic>
        <p:sp>
          <p:nvSpPr>
            <p:cNvPr id="32" name="Textfeld 31"/>
            <p:cNvSpPr txBox="1"/>
            <p:nvPr/>
          </p:nvSpPr>
          <p:spPr>
            <a:xfrm>
              <a:off x="6458252" y="5148428"/>
              <a:ext cx="4372057" cy="561649"/>
            </a:xfrm>
            <a:prstGeom prst="rect">
              <a:avLst/>
            </a:prstGeom>
            <a:noFill/>
          </p:spPr>
          <p:txBody>
            <a:bodyPr wrap="square" rtlCol="0">
              <a:spAutoFit/>
            </a:bodyPr>
            <a:lstStyle/>
            <a:p>
              <a:pPr algn="l" eaLnBrk="1" fontAlgn="auto" hangingPunct="1">
                <a:spcBef>
                  <a:spcPts val="0"/>
                </a:spcBef>
                <a:spcAft>
                  <a:spcPts val="0"/>
                </a:spcAft>
              </a:pPr>
              <a:r>
                <a:rPr lang="de-DE" sz="1000" dirty="0" smtClean="0">
                  <a:solidFill>
                    <a:prstClr val="white"/>
                  </a:solidFill>
                  <a:latin typeface="Book Antiqua"/>
                </a:rPr>
                <a:t>Förderverein Gedenkstätte KZ </a:t>
              </a:r>
              <a:r>
                <a:rPr lang="de-DE" sz="1000" dirty="0" err="1" smtClean="0">
                  <a:solidFill>
                    <a:prstClr val="white"/>
                  </a:solidFill>
                  <a:latin typeface="Book Antiqua"/>
                </a:rPr>
                <a:t>Hinzert</a:t>
              </a:r>
              <a:r>
                <a:rPr lang="de-DE" sz="1000" dirty="0" smtClean="0">
                  <a:solidFill>
                    <a:prstClr val="white"/>
                  </a:solidFill>
                  <a:latin typeface="Book Antiqua"/>
                </a:rPr>
                <a:t> e.V.</a:t>
              </a:r>
              <a:endParaRPr lang="de-DE" sz="1000" dirty="0">
                <a:solidFill>
                  <a:prstClr val="white"/>
                </a:solidFill>
                <a:latin typeface="Book Antiqua"/>
              </a:endParaRPr>
            </a:p>
          </p:txBody>
        </p:sp>
      </p:grpSp>
      <p:sp>
        <p:nvSpPr>
          <p:cNvPr id="34" name="Parallelogramm 33"/>
          <p:cNvSpPr/>
          <p:nvPr/>
        </p:nvSpPr>
        <p:spPr bwMode="auto">
          <a:xfrm rot="7041046" flipV="1">
            <a:off x="4469664" y="2831089"/>
            <a:ext cx="3115509" cy="861507"/>
          </a:xfrm>
          <a:prstGeom prst="parallelogram">
            <a:avLst>
              <a:gd name="adj" fmla="val 52725"/>
            </a:avLst>
          </a:prstGeom>
          <a:solidFill>
            <a:schemeClr val="accent5">
              <a:lumMod val="60000"/>
              <a:lumOff val="40000"/>
            </a:schemeClr>
          </a:solidFill>
          <a:ln w="9525" cap="flat" cmpd="sng" algn="ctr">
            <a:solidFill>
              <a:srgbClr val="A2A3A5"/>
            </a:solidFill>
            <a:prstDash val="solid"/>
            <a:round/>
            <a:headEnd type="none" w="med" len="med"/>
            <a:tailEnd type="none" w="med" len="med"/>
          </a:ln>
          <a:effectLst/>
          <a:extLst/>
        </p:spPr>
        <p:txBody>
          <a:bodyPr vert="horz" wrap="none" lIns="36000" tIns="45720" rIns="36000" bIns="45720" numCol="1" rtlCol="0" anchor="ctr" anchorCtr="0" compatLnSpc="1">
            <a:prstTxWarp prst="textNoShape">
              <a:avLst/>
            </a:prstTxWarp>
          </a:bodyPr>
          <a:lstStyle/>
          <a:p>
            <a:pPr marL="0" marR="0" lvl="0" indent="0" algn="l" defTabSz="914400" eaLnBrk="1" fontAlgn="auto" latinLnBrk="0" hangingPunct="1">
              <a:lnSpc>
                <a:spcPct val="100000"/>
              </a:lnSpc>
              <a:spcBef>
                <a:spcPts val="0"/>
              </a:spcBef>
              <a:spcAft>
                <a:spcPts val="0"/>
              </a:spcAft>
              <a:buClrTx/>
              <a:buSzTx/>
              <a:buFontTx/>
              <a:buNone/>
              <a:tabLst/>
              <a:defRPr/>
            </a:pPr>
            <a:r>
              <a:rPr lang="de-DE" sz="1400" kern="0" dirty="0" smtClean="0">
                <a:solidFill>
                  <a:prstClr val="black"/>
                </a:solidFill>
                <a:latin typeface="Book Antiqua"/>
              </a:rPr>
              <a:t>Film &amp; Diskussion</a:t>
            </a:r>
            <a:endParaRPr lang="de-DE" sz="1400" kern="0" dirty="0" smtClean="0">
              <a:solidFill>
                <a:prstClr val="black"/>
              </a:solidFill>
              <a:latin typeface="Book Antiqua"/>
            </a:endParaRPr>
          </a:p>
          <a:p>
            <a:pPr marL="0" marR="0" lvl="0" indent="0" algn="l" defTabSz="914400" eaLnBrk="1" fontAlgn="auto" latinLnBrk="0" hangingPunct="1">
              <a:lnSpc>
                <a:spcPct val="100000"/>
              </a:lnSpc>
              <a:spcBef>
                <a:spcPts val="0"/>
              </a:spcBef>
              <a:spcAft>
                <a:spcPts val="0"/>
              </a:spcAft>
              <a:buClrTx/>
              <a:buSzTx/>
              <a:buFontTx/>
              <a:buNone/>
              <a:tabLst/>
              <a:defRPr/>
            </a:pPr>
            <a:r>
              <a:rPr lang="de-DE" sz="1400" kern="0" dirty="0" smtClean="0">
                <a:solidFill>
                  <a:prstClr val="black"/>
                </a:solidFill>
                <a:latin typeface="Book Antiqua"/>
              </a:rPr>
              <a:t>Zu Anne Franks Tagebuch</a:t>
            </a:r>
            <a:endParaRPr lang="de-DE" sz="1400" kern="0" dirty="0">
              <a:solidFill>
                <a:prstClr val="black"/>
              </a:solidFill>
              <a:latin typeface="Book Antiqua"/>
            </a:endParaRPr>
          </a:p>
        </p:txBody>
      </p:sp>
      <p:sp>
        <p:nvSpPr>
          <p:cNvPr id="35" name="Rechteck 34"/>
          <p:cNvSpPr/>
          <p:nvPr/>
        </p:nvSpPr>
        <p:spPr>
          <a:xfrm>
            <a:off x="6121282" y="1445178"/>
            <a:ext cx="1004426" cy="504056"/>
          </a:xfrm>
          <a:prstGeom prst="rect">
            <a:avLst/>
          </a:prstGeom>
          <a:blipFill rotWithShape="0">
            <a:blip r:embed="rId6" cstate="prin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7" name="Textfeld 36"/>
          <p:cNvSpPr txBox="1"/>
          <p:nvPr/>
        </p:nvSpPr>
        <p:spPr>
          <a:xfrm>
            <a:off x="6505364" y="1643419"/>
            <a:ext cx="812800" cy="369332"/>
          </a:xfrm>
          <a:prstGeom prst="rect">
            <a:avLst/>
          </a:prstGeom>
          <a:noFill/>
        </p:spPr>
        <p:txBody>
          <a:bodyPr wrap="square" rtlCol="0">
            <a:spAutoFit/>
          </a:bodyPr>
          <a:lstStyle/>
          <a:p>
            <a:pPr algn="l" eaLnBrk="1" fontAlgn="auto" hangingPunct="1">
              <a:spcBef>
                <a:spcPts val="0"/>
              </a:spcBef>
              <a:spcAft>
                <a:spcPts val="0"/>
              </a:spcAft>
            </a:pPr>
            <a:r>
              <a:rPr lang="de-DE" sz="1800" dirty="0" smtClean="0">
                <a:solidFill>
                  <a:prstClr val="white"/>
                </a:solidFill>
                <a:latin typeface="Book Antiqua"/>
              </a:rPr>
              <a:t>KEB</a:t>
            </a:r>
            <a:endParaRPr lang="de-DE" sz="1800" dirty="0">
              <a:solidFill>
                <a:prstClr val="white"/>
              </a:solidFill>
              <a:latin typeface="Book Antiqua"/>
            </a:endParaRPr>
          </a:p>
        </p:txBody>
      </p:sp>
      <p:sp>
        <p:nvSpPr>
          <p:cNvPr id="19" name="Parallelogramm 18"/>
          <p:cNvSpPr/>
          <p:nvPr/>
        </p:nvSpPr>
        <p:spPr bwMode="auto">
          <a:xfrm rot="7041046" flipV="1">
            <a:off x="5903496" y="2831090"/>
            <a:ext cx="3115509" cy="861507"/>
          </a:xfrm>
          <a:prstGeom prst="parallelogram">
            <a:avLst>
              <a:gd name="adj" fmla="val 52725"/>
            </a:avLst>
          </a:prstGeom>
          <a:solidFill>
            <a:schemeClr val="accent2">
              <a:lumMod val="20000"/>
              <a:lumOff val="80000"/>
            </a:schemeClr>
          </a:solidFill>
          <a:ln w="9525" cap="flat" cmpd="sng" algn="ctr">
            <a:solidFill>
              <a:srgbClr val="A2A3A5"/>
            </a:solidFill>
            <a:prstDash val="solid"/>
            <a:round/>
            <a:headEnd type="none" w="med" len="med"/>
            <a:tailEnd type="none" w="med" len="med"/>
          </a:ln>
          <a:effectLst/>
          <a:extLst/>
        </p:spPr>
        <p:txBody>
          <a:bodyPr vert="horz" wrap="none" lIns="36000" tIns="45720" rIns="36000" bIns="45720" numCol="1" rtlCol="0" anchor="ctr" anchorCtr="0" compatLnSpc="1">
            <a:prstTxWarp prst="textNoShape">
              <a:avLst/>
            </a:prstTxWarp>
          </a:bodyPr>
          <a:lstStyle/>
          <a:p>
            <a:pPr marL="0" marR="0" lvl="0" indent="0" algn="l" defTabSz="914400" eaLnBrk="1" fontAlgn="auto" latinLnBrk="0" hangingPunct="1">
              <a:lnSpc>
                <a:spcPct val="100000"/>
              </a:lnSpc>
              <a:spcBef>
                <a:spcPts val="0"/>
              </a:spcBef>
              <a:spcAft>
                <a:spcPts val="0"/>
              </a:spcAft>
              <a:buClrTx/>
              <a:buSzTx/>
              <a:buFontTx/>
              <a:buNone/>
              <a:tabLst/>
              <a:defRPr/>
            </a:pPr>
            <a:r>
              <a:rPr lang="de-DE" sz="1400" kern="0" dirty="0" smtClean="0">
                <a:solidFill>
                  <a:prstClr val="black"/>
                </a:solidFill>
                <a:latin typeface="Book Antiqua"/>
              </a:rPr>
              <a:t>Verfolgung in der Zeit   </a:t>
            </a:r>
          </a:p>
          <a:p>
            <a:pPr marL="0" marR="0" lvl="0" indent="0" algn="l" defTabSz="914400" eaLnBrk="1" fontAlgn="auto" latinLnBrk="0" hangingPunct="1">
              <a:lnSpc>
                <a:spcPct val="100000"/>
              </a:lnSpc>
              <a:spcBef>
                <a:spcPts val="0"/>
              </a:spcBef>
              <a:spcAft>
                <a:spcPts val="0"/>
              </a:spcAft>
              <a:buClrTx/>
              <a:buSzTx/>
              <a:buFontTx/>
              <a:buNone/>
              <a:tabLst/>
              <a:defRPr/>
            </a:pPr>
            <a:r>
              <a:rPr lang="de-DE" sz="1400" kern="0" dirty="0" smtClean="0">
                <a:solidFill>
                  <a:prstClr val="black"/>
                </a:solidFill>
                <a:latin typeface="Book Antiqua"/>
              </a:rPr>
              <a:t>des Nationalsozialismus</a:t>
            </a:r>
            <a:endParaRPr lang="de-DE" sz="1400" kern="0" dirty="0">
              <a:solidFill>
                <a:prstClr val="black"/>
              </a:solidFill>
              <a:latin typeface="Book Antiqua"/>
            </a:endParaRPr>
          </a:p>
        </p:txBody>
      </p:sp>
    </p:spTree>
    <p:extLst>
      <p:ext uri="{BB962C8B-B14F-4D97-AF65-F5344CB8AC3E}">
        <p14:creationId xmlns:p14="http://schemas.microsoft.com/office/powerpoint/2010/main" xmlns="" val="248757794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7</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 Frank 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10" name="Inhaltsplatzhalter 2"/>
          <p:cNvSpPr>
            <a:spLocks noGrp="1"/>
          </p:cNvSpPr>
          <p:nvPr>
            <p:ph idx="1"/>
          </p:nvPr>
        </p:nvSpPr>
        <p:spPr>
          <a:xfrm>
            <a:off x="457200" y="1397000"/>
            <a:ext cx="7480300" cy="4521200"/>
          </a:xfrm>
        </p:spPr>
        <p:txBody>
          <a:bodyPr/>
          <a:lstStyle/>
          <a:p>
            <a:pPr lvl="1">
              <a:buFont typeface="Wingdings" pitchFamily="2" charset="2"/>
              <a:buChar char="§"/>
            </a:pPr>
            <a:r>
              <a:rPr lang="de-DE" sz="2000" dirty="0"/>
              <a:t>Seit mehr als 30 Jahren fester </a:t>
            </a:r>
            <a:r>
              <a:rPr lang="de-DE" sz="2000" dirty="0" smtClean="0"/>
              <a:t>Bestandteil im</a:t>
            </a:r>
          </a:p>
          <a:p>
            <a:pPr marL="179387" lvl="1" indent="0">
              <a:buNone/>
            </a:pPr>
            <a:r>
              <a:rPr lang="de-DE" sz="2000" dirty="0" smtClean="0"/>
              <a:t>   Vereinsleben </a:t>
            </a:r>
            <a:r>
              <a:rPr lang="de-DE" sz="2000" dirty="0"/>
              <a:t>der Gemeinde </a:t>
            </a:r>
            <a:endParaRPr lang="de-DE" sz="2000" dirty="0" smtClean="0"/>
          </a:p>
          <a:p>
            <a:pPr lvl="1">
              <a:buFont typeface="Wingdings" pitchFamily="2" charset="2"/>
              <a:buChar char="§"/>
            </a:pPr>
            <a:endParaRPr lang="de-DE" dirty="0"/>
          </a:p>
          <a:p>
            <a:pPr lvl="1">
              <a:buFont typeface="Wingdings" pitchFamily="2" charset="2"/>
              <a:buChar char="§"/>
            </a:pPr>
            <a:r>
              <a:rPr lang="de-DE" sz="2000" dirty="0" smtClean="0"/>
              <a:t>Gemeinnütziger e.V.</a:t>
            </a:r>
          </a:p>
          <a:p>
            <a:pPr lvl="1">
              <a:buFont typeface="Wingdings" pitchFamily="2" charset="2"/>
              <a:buChar char="§"/>
            </a:pPr>
            <a:endParaRPr lang="de-DE" dirty="0"/>
          </a:p>
          <a:p>
            <a:pPr lvl="1">
              <a:buFont typeface="Wingdings" pitchFamily="2" charset="2"/>
              <a:buChar char="§"/>
            </a:pPr>
            <a:r>
              <a:rPr lang="de-DE" sz="2000" dirty="0"/>
              <a:t>Durch kulturelles Engagement weit über die Ortsgrenzen </a:t>
            </a:r>
            <a:r>
              <a:rPr lang="de-DE" sz="2000" dirty="0" smtClean="0"/>
              <a:t>bekannt</a:t>
            </a:r>
          </a:p>
          <a:p>
            <a:pPr lvl="1">
              <a:buFont typeface="Wingdings" pitchFamily="2" charset="2"/>
              <a:buChar char="§"/>
            </a:pPr>
            <a:endParaRPr lang="de-DE" dirty="0"/>
          </a:p>
          <a:p>
            <a:pPr lvl="1">
              <a:buFont typeface="Wingdings" pitchFamily="2" charset="2"/>
              <a:buChar char="§"/>
            </a:pPr>
            <a:r>
              <a:rPr lang="de-DE" sz="2000" dirty="0"/>
              <a:t>Neben Krimi und Komödie zählen </a:t>
            </a:r>
            <a:r>
              <a:rPr lang="de-DE" sz="2000" dirty="0" smtClean="0"/>
              <a:t>auch </a:t>
            </a:r>
            <a:r>
              <a:rPr lang="de-DE" sz="2000" dirty="0"/>
              <a:t>zeitkritische Stücke zum Repertoire     </a:t>
            </a:r>
          </a:p>
        </p:txBody>
      </p:sp>
      <p:sp>
        <p:nvSpPr>
          <p:cNvPr id="9" name="Titel 1"/>
          <p:cNvSpPr txBox="1">
            <a:spLocks/>
          </p:cNvSpPr>
          <p:nvPr/>
        </p:nvSpPr>
        <p:spPr bwMode="auto">
          <a:xfrm>
            <a:off x="273050" y="957660"/>
            <a:ext cx="7188200"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200" dirty="0" smtClean="0"/>
              <a:t>Theatergruppe Hetzerath</a:t>
            </a:r>
            <a:endParaRPr lang="de-DE" sz="2200" kern="0" dirty="0"/>
          </a:p>
        </p:txBody>
      </p:sp>
      <p:pic>
        <p:nvPicPr>
          <p:cNvPr id="10242" name="Picture 2" descr="D:\daten\Kevin Zimmer\Privat\Theatergruppe\2016_Das Böse,nein, es ruht und rastet nicht\30_jahre_theatergruppe_hetzerath_Bild_haraldGruber_0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19019" y="645557"/>
            <a:ext cx="3198087" cy="196701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0349583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8</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 Frank 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10" name="Inhaltsplatzhalter 2"/>
          <p:cNvSpPr>
            <a:spLocks noGrp="1"/>
          </p:cNvSpPr>
          <p:nvPr>
            <p:ph idx="1"/>
          </p:nvPr>
        </p:nvSpPr>
        <p:spPr>
          <a:xfrm>
            <a:off x="457200" y="1397000"/>
            <a:ext cx="7480300" cy="4521200"/>
          </a:xfrm>
        </p:spPr>
        <p:txBody>
          <a:bodyPr/>
          <a:lstStyle/>
          <a:p>
            <a:pPr>
              <a:buNone/>
            </a:pPr>
            <a:r>
              <a:rPr lang="de-DE" sz="2000" dirty="0" smtClean="0"/>
              <a:t>Wirkliche </a:t>
            </a:r>
            <a:r>
              <a:rPr lang="de-DE" sz="2000" dirty="0"/>
              <a:t>Berühmtheit erlangt Anne Franks Tagebuch erst durch die </a:t>
            </a:r>
            <a:r>
              <a:rPr lang="de-DE" sz="2000" dirty="0" smtClean="0"/>
              <a:t>Theaterfassung</a:t>
            </a:r>
            <a:endParaRPr lang="de-DE" sz="2000" dirty="0"/>
          </a:p>
        </p:txBody>
      </p:sp>
      <p:sp>
        <p:nvSpPr>
          <p:cNvPr id="9" name="Titel 1"/>
          <p:cNvSpPr txBox="1">
            <a:spLocks/>
          </p:cNvSpPr>
          <p:nvPr/>
        </p:nvSpPr>
        <p:spPr bwMode="auto">
          <a:xfrm>
            <a:off x="273050" y="957660"/>
            <a:ext cx="71882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000" dirty="0" smtClean="0"/>
              <a:t>„Anne </a:t>
            </a:r>
            <a:r>
              <a:rPr lang="de-DE" sz="2000" dirty="0"/>
              <a:t>Frank“ Buch- Theater - Film</a:t>
            </a:r>
            <a:endParaRPr lang="de-DE" sz="2200" kern="0" dirty="0"/>
          </a:p>
        </p:txBody>
      </p:sp>
      <p:pic>
        <p:nvPicPr>
          <p:cNvPr id="11" name="Picture 3" descr="C:\Users\Ottmar\Desktop\thFY220BQM.jpg"/>
          <p:cNvPicPr>
            <a:picLocks noChangeAspect="1" noChangeArrowheads="1"/>
          </p:cNvPicPr>
          <p:nvPr/>
        </p:nvPicPr>
        <p:blipFill>
          <a:blip r:embed="rId2" cstate="print"/>
          <a:srcRect/>
          <a:stretch>
            <a:fillRect/>
          </a:stretch>
        </p:blipFill>
        <p:spPr bwMode="auto">
          <a:xfrm>
            <a:off x="1391109" y="2183431"/>
            <a:ext cx="2088232" cy="3456384"/>
          </a:xfrm>
          <a:prstGeom prst="rect">
            <a:avLst/>
          </a:prstGeom>
          <a:noFill/>
        </p:spPr>
      </p:pic>
      <p:sp>
        <p:nvSpPr>
          <p:cNvPr id="12" name="Textplatzhalter 9"/>
          <p:cNvSpPr txBox="1">
            <a:spLocks/>
          </p:cNvSpPr>
          <p:nvPr/>
        </p:nvSpPr>
        <p:spPr bwMode="auto">
          <a:xfrm>
            <a:off x="3762375" y="2332112"/>
            <a:ext cx="3923928" cy="6480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normAutofit/>
          </a:bodyPr>
          <a:lstStyle>
            <a:lvl1pPr algn="l" defTabSz="722313" rtl="0" eaLnBrk="0" fontAlgn="base" hangingPunct="0">
              <a:spcBef>
                <a:spcPct val="25000"/>
              </a:spcBef>
              <a:spcAft>
                <a:spcPct val="0"/>
              </a:spcAft>
              <a:buClr>
                <a:srgbClr val="003361"/>
              </a:buClr>
              <a:buSzPct val="65000"/>
              <a:buFont typeface="Monotype Sorts" pitchFamily="2" charset="2"/>
              <a:defRPr>
                <a:solidFill>
                  <a:schemeClr val="tx1"/>
                </a:solidFill>
                <a:latin typeface="+mn-lt"/>
                <a:ea typeface="+mn-ea"/>
                <a:cs typeface="+mn-cs"/>
              </a:defRPr>
            </a:lvl1pPr>
            <a:lvl2pPr marL="361950" indent="-182563" algn="l" defTabSz="722313" rtl="0" eaLnBrk="0" fontAlgn="base" hangingPunct="0">
              <a:spcBef>
                <a:spcPct val="25000"/>
              </a:spcBef>
              <a:spcAft>
                <a:spcPct val="0"/>
              </a:spcAft>
              <a:buClr>
                <a:srgbClr val="003361"/>
              </a:buClr>
              <a:buSzPct val="65000"/>
              <a:buFont typeface="Wingdings" pitchFamily="2" charset="2"/>
              <a:buChar char="¡"/>
              <a:defRPr>
                <a:solidFill>
                  <a:schemeClr val="tx1"/>
                </a:solidFill>
                <a:latin typeface="+mn-lt"/>
              </a:defRPr>
            </a:lvl2pPr>
            <a:lvl3pPr marL="723900" indent="-182563"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3pPr>
            <a:lvl4pPr marL="1085850" indent="-182563"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4pPr>
            <a:lvl5pPr marL="1438275" indent="-173038"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5pPr>
            <a:lvl6pPr marL="1895475" indent="-173038"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6pPr>
            <a:lvl7pPr marL="2352675" indent="-173038"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7pPr>
            <a:lvl8pPr marL="2809875" indent="-173038"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8pPr>
            <a:lvl9pPr marL="3267075" indent="-173038"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9pPr>
          </a:lstStyle>
          <a:p>
            <a:r>
              <a:rPr lang="en-US" sz="1800" b="1" kern="0" dirty="0" smtClean="0"/>
              <a:t>“THIS PLAY IS A PART OF MY LIFE"</a:t>
            </a:r>
            <a:endParaRPr lang="de-DE" sz="1800" kern="0" dirty="0"/>
          </a:p>
        </p:txBody>
      </p:sp>
      <p:sp>
        <p:nvSpPr>
          <p:cNvPr id="13" name="Inhaltsplatzhalter 10"/>
          <p:cNvSpPr txBox="1">
            <a:spLocks/>
          </p:cNvSpPr>
          <p:nvPr/>
        </p:nvSpPr>
        <p:spPr>
          <a:xfrm>
            <a:off x="3762375" y="3099791"/>
            <a:ext cx="4400228" cy="2232247"/>
          </a:xfrm>
          <a:prstGeom prst="rect">
            <a:avLst/>
          </a:prstGeom>
        </p:spPr>
        <p:txBody>
          <a:bodyPr>
            <a:normAutofit/>
          </a:bodyPr>
          <a:lstStyle>
            <a:lvl1pPr algn="l" defTabSz="722313" rtl="0" eaLnBrk="0" fontAlgn="base" hangingPunct="0">
              <a:spcBef>
                <a:spcPct val="25000"/>
              </a:spcBef>
              <a:spcAft>
                <a:spcPct val="0"/>
              </a:spcAft>
              <a:buClr>
                <a:srgbClr val="003361"/>
              </a:buClr>
              <a:buSzPct val="65000"/>
              <a:buFont typeface="Monotype Sorts" pitchFamily="2" charset="2"/>
              <a:defRPr>
                <a:solidFill>
                  <a:schemeClr val="tx1"/>
                </a:solidFill>
                <a:latin typeface="+mn-lt"/>
                <a:ea typeface="+mn-ea"/>
                <a:cs typeface="+mn-cs"/>
              </a:defRPr>
            </a:lvl1pPr>
            <a:lvl2pPr marL="361950" indent="-182563" algn="l" defTabSz="722313" rtl="0" eaLnBrk="0" fontAlgn="base" hangingPunct="0">
              <a:spcBef>
                <a:spcPct val="25000"/>
              </a:spcBef>
              <a:spcAft>
                <a:spcPct val="0"/>
              </a:spcAft>
              <a:buClr>
                <a:srgbClr val="003361"/>
              </a:buClr>
              <a:buSzPct val="65000"/>
              <a:buFont typeface="Wingdings" pitchFamily="2" charset="2"/>
              <a:buChar char="¡"/>
              <a:defRPr>
                <a:solidFill>
                  <a:schemeClr val="tx1"/>
                </a:solidFill>
                <a:latin typeface="+mn-lt"/>
              </a:defRPr>
            </a:lvl2pPr>
            <a:lvl3pPr marL="723900" indent="-182563"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3pPr>
            <a:lvl4pPr marL="1085850" indent="-182563"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4pPr>
            <a:lvl5pPr marL="1438275" indent="-173038"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5pPr>
            <a:lvl6pPr marL="1895475" indent="-173038"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6pPr>
            <a:lvl7pPr marL="2352675" indent="-173038"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7pPr>
            <a:lvl8pPr marL="2809875" indent="-173038"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8pPr>
            <a:lvl9pPr marL="3267075" indent="-173038"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9pPr>
          </a:lstStyle>
          <a:p>
            <a:r>
              <a:rPr lang="de-DE" sz="1800" kern="0" dirty="0" smtClean="0"/>
              <a:t>„Das Theaterstück ist ein Teil meines Lebens, und der Gedanke, dass meine Frau, meine Kinder und ich auf der Bühne dargestellt werden, ist für mich sehr schmerzlich. Darum kann und will ich das Stück nicht sehen.“</a:t>
            </a:r>
            <a:endParaRPr lang="de-DE" sz="1800" kern="0" dirty="0"/>
          </a:p>
        </p:txBody>
      </p:sp>
      <p:sp>
        <p:nvSpPr>
          <p:cNvPr id="14" name="Textfeld 13"/>
          <p:cNvSpPr txBox="1"/>
          <p:nvPr/>
        </p:nvSpPr>
        <p:spPr>
          <a:xfrm>
            <a:off x="6895483" y="5024261"/>
            <a:ext cx="1042017" cy="307777"/>
          </a:xfrm>
          <a:prstGeom prst="rect">
            <a:avLst/>
          </a:prstGeom>
          <a:noFill/>
        </p:spPr>
        <p:txBody>
          <a:bodyPr wrap="none" rtlCol="0">
            <a:spAutoFit/>
          </a:bodyPr>
          <a:lstStyle/>
          <a:p>
            <a:r>
              <a:rPr lang="de-DE" sz="1400" dirty="0" smtClean="0"/>
              <a:t>(Otto Frank)</a:t>
            </a:r>
            <a:endParaRPr lang="de-DE" sz="1400" dirty="0"/>
          </a:p>
        </p:txBody>
      </p:sp>
    </p:spTree>
    <p:extLst>
      <p:ext uri="{BB962C8B-B14F-4D97-AF65-F5344CB8AC3E}">
        <p14:creationId xmlns:p14="http://schemas.microsoft.com/office/powerpoint/2010/main" xmlns="" val="358306180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9</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 Frank 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10" name="Inhaltsplatzhalter 2"/>
          <p:cNvSpPr>
            <a:spLocks noGrp="1"/>
          </p:cNvSpPr>
          <p:nvPr>
            <p:ph idx="1"/>
          </p:nvPr>
        </p:nvSpPr>
        <p:spPr>
          <a:xfrm>
            <a:off x="457200" y="1397000"/>
            <a:ext cx="7480300" cy="4521200"/>
          </a:xfrm>
        </p:spPr>
        <p:txBody>
          <a:bodyPr/>
          <a:lstStyle/>
          <a:p>
            <a:pPr algn="ctr">
              <a:buNone/>
            </a:pPr>
            <a:r>
              <a:rPr lang="de-DE" sz="2000" dirty="0" smtClean="0"/>
              <a:t>„</a:t>
            </a:r>
            <a:r>
              <a:rPr lang="de-DE" sz="2000" dirty="0"/>
              <a:t>Das Tagebuch der Anne Frank“ von Frances </a:t>
            </a:r>
            <a:r>
              <a:rPr lang="de-DE" sz="2000" dirty="0" smtClean="0"/>
              <a:t>Goodrich &amp; Albert </a:t>
            </a:r>
            <a:r>
              <a:rPr lang="de-DE" sz="2000" dirty="0" err="1"/>
              <a:t>Hackett</a:t>
            </a:r>
            <a:r>
              <a:rPr lang="de-DE" sz="2000" dirty="0"/>
              <a:t>  in </a:t>
            </a:r>
            <a:r>
              <a:rPr lang="de-DE" sz="2000" dirty="0" smtClean="0"/>
              <a:t>der Neufassung </a:t>
            </a:r>
            <a:r>
              <a:rPr lang="de-DE" sz="2000" dirty="0"/>
              <a:t>von Wendy </a:t>
            </a:r>
            <a:r>
              <a:rPr lang="de-DE" sz="2000" dirty="0" err="1" smtClean="0"/>
              <a:t>Kesselman</a:t>
            </a:r>
            <a:r>
              <a:rPr lang="de-DE" sz="2000" dirty="0" smtClean="0"/>
              <a:t>  </a:t>
            </a:r>
            <a:endParaRPr lang="de-DE" sz="2000" dirty="0"/>
          </a:p>
        </p:txBody>
      </p:sp>
      <p:sp>
        <p:nvSpPr>
          <p:cNvPr id="9" name="Titel 1"/>
          <p:cNvSpPr txBox="1">
            <a:spLocks/>
          </p:cNvSpPr>
          <p:nvPr/>
        </p:nvSpPr>
        <p:spPr bwMode="auto">
          <a:xfrm>
            <a:off x="273050" y="957660"/>
            <a:ext cx="71882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000" dirty="0"/>
              <a:t>Geplante Inszenierung</a:t>
            </a:r>
            <a:endParaRPr lang="de-DE" sz="2200" kern="0" dirty="0"/>
          </a:p>
        </p:txBody>
      </p:sp>
      <p:pic>
        <p:nvPicPr>
          <p:cNvPr id="18" name="Grafik 17" descr="DSC_0082.JPG"/>
          <p:cNvPicPr>
            <a:picLocks noChangeAspect="1"/>
          </p:cNvPicPr>
          <p:nvPr/>
        </p:nvPicPr>
        <p:blipFill>
          <a:blip r:embed="rId2" cstate="print"/>
          <a:stretch>
            <a:fillRect/>
          </a:stretch>
        </p:blipFill>
        <p:spPr>
          <a:xfrm>
            <a:off x="1041991" y="2126512"/>
            <a:ext cx="6613450" cy="3791688"/>
          </a:xfrm>
          <a:prstGeom prst="rect">
            <a:avLst/>
          </a:prstGeom>
        </p:spPr>
      </p:pic>
    </p:spTree>
    <p:extLst>
      <p:ext uri="{BB962C8B-B14F-4D97-AF65-F5344CB8AC3E}">
        <p14:creationId xmlns:p14="http://schemas.microsoft.com/office/powerpoint/2010/main" xmlns="" val="308670895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10</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 Frank 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9" name="Titel 1"/>
          <p:cNvSpPr txBox="1">
            <a:spLocks/>
          </p:cNvSpPr>
          <p:nvPr/>
        </p:nvSpPr>
        <p:spPr bwMode="auto">
          <a:xfrm>
            <a:off x="273050" y="957660"/>
            <a:ext cx="71882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000" dirty="0"/>
              <a:t>Anne Frank Zentrum </a:t>
            </a:r>
            <a:r>
              <a:rPr lang="de-DE" sz="2000" dirty="0" smtClean="0"/>
              <a:t>Berlin</a:t>
            </a:r>
            <a:endParaRPr lang="de-DE" sz="2200" kern="0" dirty="0"/>
          </a:p>
        </p:txBody>
      </p:sp>
      <p:sp>
        <p:nvSpPr>
          <p:cNvPr id="15" name="Rechteck 14"/>
          <p:cNvSpPr/>
          <p:nvPr/>
        </p:nvSpPr>
        <p:spPr>
          <a:xfrm>
            <a:off x="1119039" y="1620416"/>
            <a:ext cx="3024336" cy="1008112"/>
          </a:xfrm>
          <a:prstGeom prst="rect">
            <a:avLst/>
          </a:prstGeom>
          <a:blipFill rotWithShape="0">
            <a:blip r:embed="rId2" cstate="print"/>
            <a:stretch>
              <a:fillRect/>
            </a:stretch>
          </a:blipFill>
          <a:ln>
            <a:solidFill>
              <a:schemeClr val="tx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6" name="Rechteck 15"/>
          <p:cNvSpPr/>
          <p:nvPr/>
        </p:nvSpPr>
        <p:spPr>
          <a:xfrm>
            <a:off x="1089025" y="3090292"/>
            <a:ext cx="3024336" cy="1815882"/>
          </a:xfrm>
          <a:prstGeom prst="rect">
            <a:avLst/>
          </a:prstGeom>
        </p:spPr>
        <p:txBody>
          <a:bodyPr wrap="square">
            <a:spAutoFit/>
          </a:bodyPr>
          <a:lstStyle/>
          <a:p>
            <a:r>
              <a:rPr lang="de-DE" sz="1400" b="1" i="1" dirty="0" smtClean="0"/>
              <a:t>Anne Frank Zentrum e.V. </a:t>
            </a:r>
            <a:r>
              <a:rPr lang="de-DE" sz="1400" i="1" dirty="0" smtClean="0"/>
              <a:t/>
            </a:r>
            <a:br>
              <a:rPr lang="de-DE" sz="1400" i="1" dirty="0" smtClean="0"/>
            </a:br>
            <a:r>
              <a:rPr lang="de-DE" sz="1400" i="1" dirty="0" smtClean="0"/>
              <a:t>Rosenthaler Straße 39 </a:t>
            </a:r>
            <a:br>
              <a:rPr lang="de-DE" sz="1400" i="1" dirty="0" smtClean="0"/>
            </a:br>
            <a:r>
              <a:rPr lang="de-DE" sz="1400" i="1" dirty="0" smtClean="0"/>
              <a:t>10178 Berlin </a:t>
            </a:r>
            <a:endParaRPr lang="de-DE" sz="1400" dirty="0" smtClean="0"/>
          </a:p>
          <a:p>
            <a:endParaRPr lang="de-DE" sz="1400" i="1" dirty="0" smtClean="0"/>
          </a:p>
          <a:p>
            <a:r>
              <a:rPr lang="de-DE" sz="1400" i="1" dirty="0" smtClean="0"/>
              <a:t>Tel.: +49 30 2888656-00 </a:t>
            </a:r>
            <a:br>
              <a:rPr lang="de-DE" sz="1400" i="1" dirty="0" smtClean="0"/>
            </a:br>
            <a:r>
              <a:rPr lang="de-DE" sz="1400" i="1" dirty="0" smtClean="0"/>
              <a:t>Fax: +49 30 2888656-01 </a:t>
            </a:r>
            <a:br>
              <a:rPr lang="de-DE" sz="1400" i="1" dirty="0" smtClean="0"/>
            </a:br>
            <a:r>
              <a:rPr lang="de-DE" sz="1400" i="1" dirty="0" smtClean="0">
                <a:hlinkClick r:id="rId3"/>
              </a:rPr>
              <a:t>www.annefrank.de</a:t>
            </a:r>
            <a:r>
              <a:rPr lang="de-DE" sz="1400" i="1" dirty="0" smtClean="0"/>
              <a:t/>
            </a:r>
            <a:br>
              <a:rPr lang="de-DE" sz="1400" i="1" dirty="0" smtClean="0"/>
            </a:br>
            <a:r>
              <a:rPr lang="de-DE" sz="1400" i="1" dirty="0" smtClean="0">
                <a:hlinkClick r:id="rId4"/>
              </a:rPr>
              <a:t>zentrum@annefrank.de </a:t>
            </a:r>
            <a:endParaRPr lang="de-DE" sz="1400" dirty="0"/>
          </a:p>
        </p:txBody>
      </p:sp>
      <p:pic>
        <p:nvPicPr>
          <p:cNvPr id="17" name="Picture 2" descr="C:\Users\Ottmar\Desktop\Material Projekt Anne Frank\Anne Frank Zentrum Berlin.jpg"/>
          <p:cNvPicPr>
            <a:picLocks noChangeAspect="1" noChangeArrowheads="1"/>
          </p:cNvPicPr>
          <p:nvPr/>
        </p:nvPicPr>
        <p:blipFill>
          <a:blip r:embed="rId5" cstate="print"/>
          <a:srcRect/>
          <a:stretch>
            <a:fillRect/>
          </a:stretch>
        </p:blipFill>
        <p:spPr bwMode="auto">
          <a:xfrm>
            <a:off x="4936673" y="539829"/>
            <a:ext cx="3093936" cy="5100926"/>
          </a:xfrm>
          <a:prstGeom prst="rect">
            <a:avLst/>
          </a:prstGeom>
          <a:noFill/>
        </p:spPr>
      </p:pic>
    </p:spTree>
    <p:extLst>
      <p:ext uri="{BB962C8B-B14F-4D97-AF65-F5344CB8AC3E}">
        <p14:creationId xmlns:p14="http://schemas.microsoft.com/office/powerpoint/2010/main" xmlns="" val="93345505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11</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 Frank 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9" name="Titel 1"/>
          <p:cNvSpPr txBox="1">
            <a:spLocks/>
          </p:cNvSpPr>
          <p:nvPr/>
        </p:nvSpPr>
        <p:spPr bwMode="auto">
          <a:xfrm>
            <a:off x="273050" y="957660"/>
            <a:ext cx="71882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000" dirty="0"/>
              <a:t>Anne Frank Zentrum </a:t>
            </a:r>
            <a:r>
              <a:rPr lang="de-DE" sz="2000" dirty="0" smtClean="0"/>
              <a:t>Berlin</a:t>
            </a:r>
            <a:endParaRPr lang="de-DE" sz="2200" kern="0" dirty="0"/>
          </a:p>
        </p:txBody>
      </p:sp>
      <p:sp>
        <p:nvSpPr>
          <p:cNvPr id="15" name="Rechteck 14"/>
          <p:cNvSpPr/>
          <p:nvPr/>
        </p:nvSpPr>
        <p:spPr>
          <a:xfrm>
            <a:off x="6149107" y="569428"/>
            <a:ext cx="2624286" cy="696009"/>
          </a:xfrm>
          <a:prstGeom prst="rect">
            <a:avLst/>
          </a:prstGeom>
          <a:blipFill rotWithShape="0">
            <a:blip r:embed="rId2" cstate="print"/>
            <a:stretch>
              <a:fillRect/>
            </a:stretch>
          </a:blipFill>
          <a:ln>
            <a:solidFill>
              <a:schemeClr val="tx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Inhaltsplatzhalter 2"/>
          <p:cNvSpPr>
            <a:spLocks noGrp="1"/>
          </p:cNvSpPr>
          <p:nvPr>
            <p:ph idx="1"/>
          </p:nvPr>
        </p:nvSpPr>
        <p:spPr>
          <a:xfrm>
            <a:off x="457199" y="1397000"/>
            <a:ext cx="8316194" cy="4521200"/>
          </a:xfrm>
        </p:spPr>
        <p:txBody>
          <a:bodyPr/>
          <a:lstStyle/>
          <a:p>
            <a:pPr lvl="1">
              <a:buFont typeface="Wingdings" pitchFamily="2" charset="2"/>
              <a:buChar char="§"/>
            </a:pPr>
            <a:r>
              <a:rPr lang="de-DE" sz="2000" dirty="0"/>
              <a:t>Deutsche Partnerorganisation Anne-Frank-Haus </a:t>
            </a:r>
            <a:r>
              <a:rPr lang="de-DE" sz="2000" dirty="0" smtClean="0"/>
              <a:t>Amsterdam</a:t>
            </a:r>
          </a:p>
          <a:p>
            <a:pPr lvl="1"/>
            <a:endParaRPr lang="de-DE" sz="800" dirty="0"/>
          </a:p>
          <a:p>
            <a:pPr lvl="1">
              <a:buFont typeface="Wingdings" pitchFamily="2" charset="2"/>
              <a:buChar char="§"/>
            </a:pPr>
            <a:r>
              <a:rPr lang="de-DE" sz="2000" dirty="0"/>
              <a:t>Erinnert mit </a:t>
            </a:r>
            <a:r>
              <a:rPr lang="de-DE" sz="2000" dirty="0" smtClean="0"/>
              <a:t>Ausstellungen </a:t>
            </a:r>
            <a:r>
              <a:rPr lang="de-DE" sz="2000" dirty="0"/>
              <a:t>und Bildungsangeboten an Anne Frank und ihr </a:t>
            </a:r>
            <a:r>
              <a:rPr lang="de-DE" sz="2000" dirty="0" smtClean="0"/>
              <a:t>Tagebuch</a:t>
            </a:r>
          </a:p>
          <a:p>
            <a:pPr lvl="1"/>
            <a:endParaRPr lang="de-DE" sz="800" dirty="0"/>
          </a:p>
          <a:p>
            <a:pPr lvl="1">
              <a:buFont typeface="Wingdings" pitchFamily="2" charset="2"/>
              <a:buChar char="§"/>
            </a:pPr>
            <a:r>
              <a:rPr lang="de-DE" sz="2000" dirty="0"/>
              <a:t>Schafft Lernorte für Jugendliche um sich mit Geschichte und eigener Lebenswelt </a:t>
            </a:r>
            <a:r>
              <a:rPr lang="de-DE" sz="2000" dirty="0" smtClean="0"/>
              <a:t>auseinanderzusetzen</a:t>
            </a:r>
          </a:p>
          <a:p>
            <a:pPr lvl="1"/>
            <a:endParaRPr lang="de-DE" sz="800" dirty="0"/>
          </a:p>
          <a:p>
            <a:pPr lvl="1">
              <a:buFont typeface="Wingdings" pitchFamily="2" charset="2"/>
              <a:buChar char="§"/>
            </a:pPr>
            <a:r>
              <a:rPr lang="de-DE" sz="2000" dirty="0"/>
              <a:t>Ständige Ausstellung in Berlin und </a:t>
            </a:r>
            <a:r>
              <a:rPr lang="de-DE" sz="2000" dirty="0" smtClean="0"/>
              <a:t>Wanderausstellungen in </a:t>
            </a:r>
            <a:r>
              <a:rPr lang="de-DE" sz="2000" dirty="0"/>
              <a:t>ganz </a:t>
            </a:r>
            <a:r>
              <a:rPr lang="de-DE" sz="2000" dirty="0" smtClean="0"/>
              <a:t>Deutschland</a:t>
            </a:r>
          </a:p>
          <a:p>
            <a:pPr lvl="1"/>
            <a:endParaRPr lang="de-DE" sz="800" dirty="0"/>
          </a:p>
          <a:p>
            <a:pPr lvl="1">
              <a:buFont typeface="Wingdings" pitchFamily="2" charset="2"/>
              <a:buChar char="§"/>
            </a:pPr>
            <a:r>
              <a:rPr lang="de-DE" sz="2000" dirty="0"/>
              <a:t>Auseinandersetzung mit Nationalsozialismus, Holocaust,  Antisemitismus, Rassismus und Diskriminierung </a:t>
            </a:r>
            <a:r>
              <a:rPr lang="de-DE" sz="2000" dirty="0" smtClean="0"/>
              <a:t>heute</a:t>
            </a:r>
          </a:p>
          <a:p>
            <a:pPr lvl="1"/>
            <a:endParaRPr lang="de-DE" sz="800" dirty="0"/>
          </a:p>
          <a:p>
            <a:pPr lvl="1">
              <a:buFont typeface="Wingdings" pitchFamily="2" charset="2"/>
              <a:buChar char="§"/>
            </a:pPr>
            <a:r>
              <a:rPr lang="de-DE" sz="2000" dirty="0"/>
              <a:t>Jugendliche lernen gesellschaftliche Verantwortung zu übernehmen, Einsatz für Freiheit, Gleichberechtigung und Demokratie</a:t>
            </a:r>
          </a:p>
        </p:txBody>
      </p:sp>
    </p:spTree>
    <p:extLst>
      <p:ext uri="{BB962C8B-B14F-4D97-AF65-F5344CB8AC3E}">
        <p14:creationId xmlns:p14="http://schemas.microsoft.com/office/powerpoint/2010/main" xmlns="" val="198335271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12</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 Frank 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9" name="Titel 1"/>
          <p:cNvSpPr txBox="1">
            <a:spLocks/>
          </p:cNvSpPr>
          <p:nvPr/>
        </p:nvSpPr>
        <p:spPr bwMode="auto">
          <a:xfrm>
            <a:off x="273050" y="957660"/>
            <a:ext cx="71882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000" dirty="0" smtClean="0"/>
              <a:t>Die Ausstellung</a:t>
            </a:r>
            <a:endParaRPr lang="de-DE" sz="2200" kern="0" dirty="0"/>
          </a:p>
        </p:txBody>
      </p:sp>
      <p:sp>
        <p:nvSpPr>
          <p:cNvPr id="15" name="Rechteck 14"/>
          <p:cNvSpPr/>
          <p:nvPr/>
        </p:nvSpPr>
        <p:spPr>
          <a:xfrm>
            <a:off x="6149107" y="569428"/>
            <a:ext cx="2624286" cy="696009"/>
          </a:xfrm>
          <a:prstGeom prst="rect">
            <a:avLst/>
          </a:prstGeom>
          <a:blipFill rotWithShape="0">
            <a:blip r:embed="rId2" cstate="print"/>
            <a:stretch>
              <a:fillRect/>
            </a:stretch>
          </a:blipFill>
          <a:ln>
            <a:solidFill>
              <a:schemeClr val="tx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 name="Rechteck 4"/>
          <p:cNvSpPr/>
          <p:nvPr/>
        </p:nvSpPr>
        <p:spPr>
          <a:xfrm>
            <a:off x="414337" y="1629689"/>
            <a:ext cx="8359775" cy="72327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4100" b="1" i="0" u="none" strike="noStrike" kern="0" cap="none" spc="0" normalizeH="0" baseline="0" noProof="0" dirty="0" smtClean="0">
                <a:ln w="6350">
                  <a:noFill/>
                </a:ln>
                <a:solidFill>
                  <a:srgbClr val="7E6BC9">
                    <a:lumMod val="75000"/>
                  </a:srgbClr>
                </a:solidFill>
                <a:effectLst>
                  <a:outerShdw blurRad="114300" dist="101600" dir="2700000" algn="tl" rotWithShape="0">
                    <a:srgbClr val="000000">
                      <a:alpha val="40000"/>
                    </a:srgbClr>
                  </a:outerShdw>
                </a:effectLst>
                <a:uLnTx/>
                <a:uFillTx/>
                <a:latin typeface="Lucida Sans"/>
                <a:ea typeface="+mj-ea"/>
                <a:cs typeface="+mj-cs"/>
              </a:rPr>
              <a:t>„Lasst mich ich selbst sein“</a:t>
            </a:r>
            <a:endParaRPr kumimoji="0" lang="de-DE" sz="1800" b="0" i="0" u="none" strike="noStrike" kern="0" cap="none" spc="0" normalizeH="0" baseline="0" noProof="0" dirty="0" smtClean="0">
              <a:ln>
                <a:noFill/>
              </a:ln>
              <a:solidFill>
                <a:sysClr val="windowText" lastClr="000000"/>
              </a:solidFill>
              <a:effectLst/>
              <a:uLnTx/>
              <a:uFillTx/>
            </a:endParaRPr>
          </a:p>
        </p:txBody>
      </p:sp>
      <p:sp>
        <p:nvSpPr>
          <p:cNvPr id="11" name="Inhaltsplatzhalter 3"/>
          <p:cNvSpPr>
            <a:spLocks noGrp="1"/>
          </p:cNvSpPr>
          <p:nvPr>
            <p:ph idx="1"/>
          </p:nvPr>
        </p:nvSpPr>
        <p:spPr>
          <a:xfrm>
            <a:off x="544512" y="2225963"/>
            <a:ext cx="8229600" cy="4709160"/>
          </a:xfrm>
        </p:spPr>
        <p:txBody>
          <a:bodyPr/>
          <a:lstStyle/>
          <a:p>
            <a:pPr>
              <a:buNone/>
            </a:pPr>
            <a:r>
              <a:rPr lang="de-DE" sz="2400" dirty="0" smtClean="0">
                <a:latin typeface="Lucida Sans" panose="020B0602040502020204" pitchFamily="34" charset="0"/>
                <a:cs typeface="Lucida Sans" panose="020B0602040502020204" pitchFamily="34" charset="0"/>
              </a:rPr>
              <a:t>	</a:t>
            </a:r>
          </a:p>
          <a:p>
            <a:pPr algn="just">
              <a:buNone/>
            </a:pPr>
            <a:r>
              <a:rPr lang="de-DE" sz="2400" dirty="0" smtClean="0">
                <a:latin typeface="Lucida Sans" panose="020B0602040502020204" pitchFamily="34" charset="0"/>
                <a:cs typeface="Lucida Sans" panose="020B0602040502020204" pitchFamily="34" charset="0"/>
              </a:rPr>
              <a:t>„Ich weiß, was ich will, habe ein Ziel, habe eine eigene Meinung, habe einen Glauben und eine Liebe.</a:t>
            </a:r>
          </a:p>
          <a:p>
            <a:pPr algn="just">
              <a:buNone/>
            </a:pPr>
            <a:endParaRPr lang="de-DE" sz="2400" dirty="0" smtClean="0">
              <a:latin typeface="Lucida Sans" panose="020B0602040502020204" pitchFamily="34" charset="0"/>
              <a:cs typeface="Lucida Sans" panose="020B0602040502020204" pitchFamily="34" charset="0"/>
            </a:endParaRPr>
          </a:p>
          <a:p>
            <a:pPr algn="just">
              <a:buNone/>
            </a:pPr>
            <a:r>
              <a:rPr lang="de-DE" sz="2400" dirty="0" smtClean="0">
                <a:latin typeface="Lucida Sans" panose="020B0602040502020204" pitchFamily="34" charset="0"/>
                <a:cs typeface="Lucida Sans" panose="020B0602040502020204" pitchFamily="34" charset="0"/>
              </a:rPr>
              <a:t>Lasst mich ich selbst sein, dann bin ich zufrieden“</a:t>
            </a:r>
          </a:p>
          <a:p>
            <a:pPr algn="r">
              <a:buNone/>
            </a:pPr>
            <a:r>
              <a:rPr lang="de-DE" sz="2400" dirty="0" smtClean="0">
                <a:latin typeface="Lucida Sans" panose="020B0602040502020204" pitchFamily="34" charset="0"/>
                <a:cs typeface="Lucida Sans" panose="020B0602040502020204" pitchFamily="34" charset="0"/>
              </a:rPr>
              <a:t>		</a:t>
            </a:r>
            <a:r>
              <a:rPr lang="de-DE" sz="1600" dirty="0" smtClean="0">
                <a:latin typeface="Lucida Sans" panose="020B0602040502020204" pitchFamily="34" charset="0"/>
                <a:cs typeface="Lucida Sans" panose="020B0602040502020204" pitchFamily="34" charset="0"/>
              </a:rPr>
              <a:t>(Tagebuch der Anne Frank, 11. April 1944)</a:t>
            </a:r>
            <a:endParaRPr lang="de-DE" sz="1600" dirty="0">
              <a:latin typeface="Lucida Sans" panose="020B0602040502020204" pitchFamily="34" charset="0"/>
              <a:cs typeface="Lucida Sans" panose="020B0602040502020204" pitchFamily="34" charset="0"/>
            </a:endParaRPr>
          </a:p>
        </p:txBody>
      </p:sp>
    </p:spTree>
    <p:extLst>
      <p:ext uri="{BB962C8B-B14F-4D97-AF65-F5344CB8AC3E}">
        <p14:creationId xmlns:p14="http://schemas.microsoft.com/office/powerpoint/2010/main" xmlns="" val="42109405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13</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 Frank 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9" name="Titel 1"/>
          <p:cNvSpPr txBox="1">
            <a:spLocks/>
          </p:cNvSpPr>
          <p:nvPr/>
        </p:nvSpPr>
        <p:spPr bwMode="auto">
          <a:xfrm>
            <a:off x="273050" y="957660"/>
            <a:ext cx="71882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000" dirty="0" smtClean="0"/>
              <a:t>Die Ausstellung</a:t>
            </a:r>
            <a:endParaRPr lang="de-DE" sz="2200" kern="0" dirty="0"/>
          </a:p>
        </p:txBody>
      </p:sp>
      <p:sp>
        <p:nvSpPr>
          <p:cNvPr id="15" name="Rechteck 14"/>
          <p:cNvSpPr/>
          <p:nvPr/>
        </p:nvSpPr>
        <p:spPr>
          <a:xfrm>
            <a:off x="6149107" y="569428"/>
            <a:ext cx="2624286" cy="696009"/>
          </a:xfrm>
          <a:prstGeom prst="rect">
            <a:avLst/>
          </a:prstGeom>
          <a:blipFill rotWithShape="0">
            <a:blip r:embed="rId2" cstate="print"/>
            <a:stretch>
              <a:fillRect/>
            </a:stretch>
          </a:blipFill>
          <a:ln>
            <a:solidFill>
              <a:schemeClr val="tx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Inhaltsplatzhalter 2"/>
          <p:cNvSpPr>
            <a:spLocks noGrp="1"/>
          </p:cNvSpPr>
          <p:nvPr>
            <p:ph idx="1"/>
          </p:nvPr>
        </p:nvSpPr>
        <p:spPr>
          <a:xfrm>
            <a:off x="457199" y="1397000"/>
            <a:ext cx="8316193" cy="4521200"/>
          </a:xfrm>
        </p:spPr>
        <p:txBody>
          <a:bodyPr/>
          <a:lstStyle/>
          <a:p>
            <a:pPr lvl="1">
              <a:buFont typeface="Wingdings" pitchFamily="2" charset="2"/>
              <a:buChar char="§"/>
            </a:pPr>
            <a:r>
              <a:rPr lang="de-DE" sz="2000" dirty="0" smtClean="0"/>
              <a:t>„Lass </a:t>
            </a:r>
            <a:r>
              <a:rPr lang="de-DE" sz="2000" dirty="0"/>
              <a:t>mich ich selbst sein’ </a:t>
            </a:r>
            <a:r>
              <a:rPr lang="de-DE" sz="2000" dirty="0" smtClean="0"/>
              <a:t>- Anne </a:t>
            </a:r>
            <a:r>
              <a:rPr lang="de-DE" sz="2000" dirty="0"/>
              <a:t>Franks Lebensgeschichte“ ist eine Wanderausstellung des Anne Frank Zentrums und des Anne-Frank-Hauses in </a:t>
            </a:r>
            <a:r>
              <a:rPr lang="de-DE" sz="2000" dirty="0" smtClean="0"/>
              <a:t>Amsterdam</a:t>
            </a:r>
          </a:p>
          <a:p>
            <a:pPr lvl="1"/>
            <a:endParaRPr lang="de-DE" sz="1600" dirty="0"/>
          </a:p>
          <a:p>
            <a:pPr lvl="1">
              <a:buFont typeface="Wingdings" pitchFamily="2" charset="2"/>
              <a:buChar char="§"/>
            </a:pPr>
            <a:r>
              <a:rPr lang="de-DE" sz="2000" dirty="0"/>
              <a:t>Die Ausstellung verbindet die Geschichte und Gegenwart miteinander und erzählt die Lebensgeschichte von Anne Frank </a:t>
            </a:r>
            <a:endParaRPr lang="de-DE" sz="2000" dirty="0" smtClean="0"/>
          </a:p>
          <a:p>
            <a:pPr lvl="1"/>
            <a:endParaRPr lang="de-DE" dirty="0"/>
          </a:p>
          <a:p>
            <a:pPr lvl="1">
              <a:buFont typeface="Wingdings" pitchFamily="2" charset="2"/>
              <a:buChar char="§"/>
            </a:pPr>
            <a:r>
              <a:rPr lang="de-DE" sz="2000" dirty="0"/>
              <a:t>Am Beginn stehen die ersten Jahre in Frankfurt, die Flucht der Familie nach Amsterdam vor und während der </a:t>
            </a:r>
            <a:r>
              <a:rPr lang="de-DE" sz="2000" dirty="0" smtClean="0"/>
              <a:t>Besatzungszeit</a:t>
            </a:r>
          </a:p>
          <a:p>
            <a:pPr lvl="1"/>
            <a:endParaRPr lang="de-DE" u="sng" dirty="0"/>
          </a:p>
          <a:p>
            <a:pPr lvl="1">
              <a:buFont typeface="Wingdings" pitchFamily="2" charset="2"/>
              <a:buChar char="§"/>
            </a:pPr>
            <a:r>
              <a:rPr lang="de-DE" sz="2000" dirty="0"/>
              <a:t>Die Ausstellung thematisiert die Zeit im Versteck, die letzten sieben Lebensmonate in den Konzentrationslagern </a:t>
            </a:r>
            <a:r>
              <a:rPr lang="de-DE" sz="2000" dirty="0" err="1"/>
              <a:t>Westerborg</a:t>
            </a:r>
            <a:r>
              <a:rPr lang="de-DE" sz="2000" dirty="0"/>
              <a:t>, Auschwitz und Bergen-Belsen sowie die Erinnerung an Anne Frank und ihr Tagebuch </a:t>
            </a:r>
          </a:p>
        </p:txBody>
      </p:sp>
    </p:spTree>
    <p:extLst>
      <p:ext uri="{BB962C8B-B14F-4D97-AF65-F5344CB8AC3E}">
        <p14:creationId xmlns:p14="http://schemas.microsoft.com/office/powerpoint/2010/main" xmlns="" val="225206594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14</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 Frank 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9" name="Titel 1"/>
          <p:cNvSpPr txBox="1">
            <a:spLocks/>
          </p:cNvSpPr>
          <p:nvPr/>
        </p:nvSpPr>
        <p:spPr bwMode="auto">
          <a:xfrm>
            <a:off x="273050" y="957660"/>
            <a:ext cx="71882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000" dirty="0" smtClean="0"/>
              <a:t>Die Ausstellung: Zielgruppe</a:t>
            </a:r>
            <a:endParaRPr lang="de-DE" sz="2200" kern="0" dirty="0"/>
          </a:p>
        </p:txBody>
      </p:sp>
      <p:sp>
        <p:nvSpPr>
          <p:cNvPr id="15" name="Rechteck 14"/>
          <p:cNvSpPr/>
          <p:nvPr/>
        </p:nvSpPr>
        <p:spPr>
          <a:xfrm>
            <a:off x="6149107" y="569428"/>
            <a:ext cx="2624286" cy="696009"/>
          </a:xfrm>
          <a:prstGeom prst="rect">
            <a:avLst/>
          </a:prstGeom>
          <a:blipFill rotWithShape="0">
            <a:blip r:embed="rId2" cstate="print"/>
            <a:stretch>
              <a:fillRect/>
            </a:stretch>
          </a:blipFill>
          <a:ln>
            <a:solidFill>
              <a:schemeClr val="tx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Inhaltsplatzhalter 2"/>
          <p:cNvSpPr>
            <a:spLocks noGrp="1"/>
          </p:cNvSpPr>
          <p:nvPr>
            <p:ph idx="1"/>
          </p:nvPr>
        </p:nvSpPr>
        <p:spPr>
          <a:xfrm>
            <a:off x="457200" y="1397000"/>
            <a:ext cx="7480300" cy="4521200"/>
          </a:xfrm>
        </p:spPr>
        <p:txBody>
          <a:bodyPr/>
          <a:lstStyle/>
          <a:p>
            <a:pPr lvl="1">
              <a:buFont typeface="Wingdings" pitchFamily="2" charset="2"/>
              <a:buChar char="§"/>
            </a:pPr>
            <a:r>
              <a:rPr lang="de-DE" sz="2000" dirty="0"/>
              <a:t>Die Wanderausstellung richtet sich an alle Interessierten, eine besondere Zielgruppe sind </a:t>
            </a:r>
            <a:r>
              <a:rPr lang="de-DE" sz="2000" dirty="0" smtClean="0"/>
              <a:t>Jugendliche</a:t>
            </a:r>
          </a:p>
          <a:p>
            <a:pPr lvl="1"/>
            <a:endParaRPr lang="de-DE" sz="1100" dirty="0" smtClean="0"/>
          </a:p>
          <a:p>
            <a:pPr lvl="1">
              <a:buFont typeface="Wingdings" pitchFamily="2" charset="2"/>
              <a:buChar char="§"/>
            </a:pPr>
            <a:r>
              <a:rPr lang="de-DE" sz="2000" dirty="0" smtClean="0"/>
              <a:t>Die </a:t>
            </a:r>
            <a:r>
              <a:rPr lang="de-DE" sz="2000" dirty="0"/>
              <a:t>Ausstellung thematisiert Fragen der Gegenwart, u.a. zu den Themen Identität, Gruppenzugehörigkeit und Diskriminierung: </a:t>
            </a:r>
          </a:p>
          <a:p>
            <a:pPr lvl="1">
              <a:buNone/>
            </a:pPr>
            <a:r>
              <a:rPr lang="de-DE" sz="2000" dirty="0"/>
              <a:t>	„Wer bin ich?“  </a:t>
            </a:r>
          </a:p>
          <a:p>
            <a:pPr lvl="1">
              <a:buNone/>
            </a:pPr>
            <a:r>
              <a:rPr lang="de-DE" sz="2000" dirty="0"/>
              <a:t>	„Wer sind wir?“</a:t>
            </a:r>
          </a:p>
          <a:p>
            <a:pPr lvl="1">
              <a:buNone/>
            </a:pPr>
            <a:r>
              <a:rPr lang="de-DE" sz="2000" dirty="0"/>
              <a:t>	„Wen schließen wir aus</a:t>
            </a:r>
            <a:r>
              <a:rPr lang="de-DE" sz="2000" dirty="0" smtClean="0"/>
              <a:t>?“</a:t>
            </a:r>
          </a:p>
          <a:p>
            <a:pPr lvl="1">
              <a:buNone/>
            </a:pPr>
            <a:endParaRPr lang="de-DE" sz="1100" dirty="0"/>
          </a:p>
          <a:p>
            <a:pPr lvl="1">
              <a:buFont typeface="Wingdings" pitchFamily="2" charset="2"/>
              <a:buChar char="§"/>
            </a:pPr>
            <a:r>
              <a:rPr lang="de-DE" sz="2000" dirty="0"/>
              <a:t>Sie geht zudem der Frage nach, was wir heute bewirken können und stellt Initiativen gegen Rechtsextremismus, Rassismus und Antisemitismus vor</a:t>
            </a:r>
          </a:p>
        </p:txBody>
      </p:sp>
    </p:spTree>
    <p:extLst>
      <p:ext uri="{BB962C8B-B14F-4D97-AF65-F5344CB8AC3E}">
        <p14:creationId xmlns:p14="http://schemas.microsoft.com/office/powerpoint/2010/main" xmlns="" val="278046023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15</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 Frank 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9" name="Titel 1"/>
          <p:cNvSpPr txBox="1">
            <a:spLocks/>
          </p:cNvSpPr>
          <p:nvPr/>
        </p:nvSpPr>
        <p:spPr bwMode="auto">
          <a:xfrm>
            <a:off x="276225" y="795867"/>
            <a:ext cx="7188200" cy="6155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000" dirty="0" smtClean="0"/>
              <a:t>Die Ausstellung: Peer Education - </a:t>
            </a:r>
            <a:r>
              <a:rPr lang="de-DE" sz="2000" i="1" dirty="0"/>
              <a:t>Jugendliche </a:t>
            </a:r>
            <a:endParaRPr lang="de-DE" sz="2000" i="1" dirty="0" smtClean="0"/>
          </a:p>
          <a:p>
            <a:r>
              <a:rPr lang="de-DE" sz="2000" i="1" dirty="0" smtClean="0"/>
              <a:t>begleiten Jugendliche</a:t>
            </a:r>
            <a:endParaRPr lang="de-DE" sz="2000" dirty="0"/>
          </a:p>
        </p:txBody>
      </p:sp>
      <p:sp>
        <p:nvSpPr>
          <p:cNvPr id="15" name="Rechteck 14"/>
          <p:cNvSpPr/>
          <p:nvPr/>
        </p:nvSpPr>
        <p:spPr>
          <a:xfrm>
            <a:off x="6279736" y="254125"/>
            <a:ext cx="2624286" cy="696009"/>
          </a:xfrm>
          <a:prstGeom prst="rect">
            <a:avLst/>
          </a:prstGeom>
          <a:blipFill rotWithShape="0">
            <a:blip r:embed="rId2" cstate="print"/>
            <a:stretch>
              <a:fillRect/>
            </a:stretch>
          </a:blipFill>
          <a:ln>
            <a:solidFill>
              <a:schemeClr val="tx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Inhaltsplatzhalter 2"/>
          <p:cNvSpPr>
            <a:spLocks noGrp="1"/>
          </p:cNvSpPr>
          <p:nvPr>
            <p:ph idx="1"/>
          </p:nvPr>
        </p:nvSpPr>
        <p:spPr>
          <a:xfrm>
            <a:off x="457200" y="1411420"/>
            <a:ext cx="8191500" cy="4673468"/>
          </a:xfrm>
        </p:spPr>
        <p:txBody>
          <a:bodyPr/>
          <a:lstStyle/>
          <a:p>
            <a:pPr lvl="1">
              <a:buFont typeface="Wingdings" pitchFamily="2" charset="2"/>
              <a:buChar char="§"/>
            </a:pPr>
            <a:r>
              <a:rPr lang="de-DE" sz="2000" dirty="0" smtClean="0"/>
              <a:t>Jugendliche </a:t>
            </a:r>
            <a:r>
              <a:rPr lang="de-DE" sz="2000" dirty="0"/>
              <a:t>werden im Rahmen des Ausstellungsprojekts aktiv </a:t>
            </a:r>
            <a:r>
              <a:rPr lang="de-DE" sz="2000" dirty="0" smtClean="0"/>
              <a:t>einbezogen</a:t>
            </a:r>
          </a:p>
          <a:p>
            <a:pPr lvl="1">
              <a:buFont typeface="Wingdings" pitchFamily="2" charset="2"/>
              <a:buChar char="§"/>
            </a:pPr>
            <a:endParaRPr lang="de-DE" sz="1100" dirty="0" smtClean="0"/>
          </a:p>
          <a:p>
            <a:pPr lvl="1">
              <a:buFont typeface="Wingdings" pitchFamily="2" charset="2"/>
              <a:buChar char="§"/>
            </a:pPr>
            <a:endParaRPr lang="de-DE" sz="1100" dirty="0"/>
          </a:p>
          <a:p>
            <a:pPr lvl="1">
              <a:buFont typeface="Wingdings" pitchFamily="2" charset="2"/>
              <a:buChar char="§"/>
            </a:pPr>
            <a:endParaRPr lang="de-DE" sz="1100" dirty="0" smtClean="0"/>
          </a:p>
          <a:p>
            <a:pPr lvl="1">
              <a:buFont typeface="Wingdings" pitchFamily="2" charset="2"/>
              <a:buChar char="§"/>
            </a:pPr>
            <a:r>
              <a:rPr lang="de-DE" sz="2000" dirty="0" smtClean="0"/>
              <a:t>Ansatz </a:t>
            </a:r>
            <a:r>
              <a:rPr lang="de-DE" sz="2000" dirty="0"/>
              <a:t>der Peer Education – Lernen auf Augenhöhe und unter </a:t>
            </a:r>
            <a:r>
              <a:rPr lang="de-DE" sz="2000" dirty="0" smtClean="0"/>
              <a:t>Gleichaltrigen – stärkt Selbstbewusstsein und macht zivilgesellschaftliches Engagement erfahrbar</a:t>
            </a:r>
          </a:p>
          <a:p>
            <a:pPr lvl="1">
              <a:buFont typeface="Wingdings" pitchFamily="2" charset="2"/>
              <a:buChar char="§"/>
            </a:pPr>
            <a:endParaRPr lang="de-DE" sz="1050" dirty="0"/>
          </a:p>
          <a:p>
            <a:pPr lvl="1">
              <a:buFont typeface="Wingdings" pitchFamily="2" charset="2"/>
              <a:buChar char="§"/>
            </a:pPr>
            <a:r>
              <a:rPr lang="de-DE" sz="2000" dirty="0" smtClean="0"/>
              <a:t>2tägige Ausbildung </a:t>
            </a:r>
            <a:r>
              <a:rPr lang="de-DE" sz="2000" dirty="0"/>
              <a:t>zu Peer </a:t>
            </a:r>
            <a:r>
              <a:rPr lang="de-DE" sz="2000" dirty="0" smtClean="0"/>
              <a:t>Guides/Ausstellungsbegleiter*innen </a:t>
            </a:r>
            <a:r>
              <a:rPr lang="de-DE" sz="2000" dirty="0"/>
              <a:t>vor Ort </a:t>
            </a:r>
            <a:endParaRPr lang="de-DE" sz="2000" dirty="0" smtClean="0"/>
          </a:p>
          <a:p>
            <a:pPr lvl="1">
              <a:buFont typeface="Wingdings" pitchFamily="2" charset="2"/>
              <a:buChar char="§"/>
            </a:pPr>
            <a:endParaRPr lang="de-DE" sz="1050" dirty="0"/>
          </a:p>
          <a:p>
            <a:pPr lvl="1">
              <a:buFont typeface="Wingdings" pitchFamily="2" charset="2"/>
              <a:buChar char="§"/>
            </a:pPr>
            <a:r>
              <a:rPr lang="de-DE" sz="2000" dirty="0"/>
              <a:t>Peer Guides bringen ihre eigenen Erfahrungen, Wünsche und Sprache </a:t>
            </a:r>
            <a:r>
              <a:rPr lang="de-DE" sz="2000" dirty="0" smtClean="0"/>
              <a:t>ein</a:t>
            </a:r>
          </a:p>
          <a:p>
            <a:pPr lvl="1"/>
            <a:endParaRPr lang="de-DE" sz="1050" dirty="0"/>
          </a:p>
          <a:p>
            <a:pPr lvl="1">
              <a:buFont typeface="Wingdings" pitchFamily="2" charset="2"/>
              <a:buChar char="§"/>
            </a:pPr>
            <a:r>
              <a:rPr lang="de-DE" sz="2000" dirty="0"/>
              <a:t>30 Plätze können zur Verfügung gestellt </a:t>
            </a:r>
            <a:r>
              <a:rPr lang="de-DE" sz="2000" dirty="0" smtClean="0"/>
              <a:t>werden</a:t>
            </a:r>
          </a:p>
          <a:p>
            <a:pPr>
              <a:buFont typeface="Wingdings" pitchFamily="2" charset="2"/>
              <a:buChar char="§"/>
            </a:pPr>
            <a:endParaRPr lang="de-DE" sz="1100" dirty="0"/>
          </a:p>
          <a:p>
            <a:endParaRPr lang="de-DE" sz="1100"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936356" y="1811867"/>
            <a:ext cx="4075642" cy="96186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18239671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16</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 Frank 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9" name="Titel 1"/>
          <p:cNvSpPr txBox="1">
            <a:spLocks/>
          </p:cNvSpPr>
          <p:nvPr/>
        </p:nvSpPr>
        <p:spPr bwMode="auto">
          <a:xfrm>
            <a:off x="273050" y="957660"/>
            <a:ext cx="71882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000" dirty="0" smtClean="0"/>
              <a:t>Die Ausstellung: Anne Frank Botschafter*innen</a:t>
            </a:r>
            <a:endParaRPr lang="de-DE" sz="2000" dirty="0"/>
          </a:p>
        </p:txBody>
      </p:sp>
      <p:sp>
        <p:nvSpPr>
          <p:cNvPr id="15" name="Rechteck 14"/>
          <p:cNvSpPr/>
          <p:nvPr/>
        </p:nvSpPr>
        <p:spPr>
          <a:xfrm>
            <a:off x="6279736" y="254125"/>
            <a:ext cx="2624286" cy="696009"/>
          </a:xfrm>
          <a:prstGeom prst="rect">
            <a:avLst/>
          </a:prstGeom>
          <a:blipFill rotWithShape="0">
            <a:blip r:embed="rId2" cstate="print"/>
            <a:stretch>
              <a:fillRect/>
            </a:stretch>
          </a:blipFill>
          <a:ln>
            <a:solidFill>
              <a:schemeClr val="tx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Inhaltsplatzhalter 2"/>
          <p:cNvSpPr>
            <a:spLocks noGrp="1"/>
          </p:cNvSpPr>
          <p:nvPr>
            <p:ph idx="1"/>
          </p:nvPr>
        </p:nvSpPr>
        <p:spPr>
          <a:xfrm>
            <a:off x="477221" y="4106601"/>
            <a:ext cx="7480300" cy="1592846"/>
          </a:xfrm>
        </p:spPr>
        <p:txBody>
          <a:bodyPr/>
          <a:lstStyle/>
          <a:p>
            <a:pPr lvl="1">
              <a:buFont typeface="Wingdings" pitchFamily="2" charset="2"/>
              <a:buChar char="§"/>
            </a:pPr>
            <a:r>
              <a:rPr lang="de-DE" sz="2000" dirty="0" smtClean="0"/>
              <a:t>Anschließend </a:t>
            </a:r>
            <a:r>
              <a:rPr lang="de-DE" sz="2000" dirty="0"/>
              <a:t>Möglichkeit der Ausbildung zu Anne Frank </a:t>
            </a:r>
            <a:r>
              <a:rPr lang="de-DE" sz="2000" dirty="0" smtClean="0"/>
              <a:t>Botschafter*innen</a:t>
            </a:r>
          </a:p>
          <a:p>
            <a:pPr lvl="1">
              <a:buFont typeface="Wingdings" pitchFamily="2" charset="2"/>
              <a:buChar char="§"/>
            </a:pPr>
            <a:r>
              <a:rPr lang="de-DE" sz="2000" dirty="0" smtClean="0"/>
              <a:t>Erinnern und Engagieren – Weiterführung des Engagements mit eigenen Projekten über die Ausstellungszeit hinaus</a:t>
            </a:r>
          </a:p>
          <a:p>
            <a:pPr lvl="1">
              <a:buFont typeface="Wingdings" pitchFamily="2" charset="2"/>
              <a:buChar char="§"/>
            </a:pPr>
            <a:endParaRPr lang="de-DE" sz="2000" dirty="0"/>
          </a:p>
        </p:txBody>
      </p:sp>
      <p:pic>
        <p:nvPicPr>
          <p:cNvPr id="13" name="Grafik 12" descr="150611_Botschafterehrung_Stuttgart_150611__118_.jpg"/>
          <p:cNvPicPr>
            <a:picLocks noChangeAspect="1"/>
          </p:cNvPicPr>
          <p:nvPr/>
        </p:nvPicPr>
        <p:blipFill>
          <a:blip r:embed="rId3" cstate="print"/>
          <a:stretch>
            <a:fillRect/>
          </a:stretch>
        </p:blipFill>
        <p:spPr>
          <a:xfrm>
            <a:off x="477221" y="1544700"/>
            <a:ext cx="3650548" cy="2327551"/>
          </a:xfrm>
          <a:prstGeom prst="rect">
            <a:avLst/>
          </a:prstGeom>
        </p:spPr>
      </p:pic>
      <p:pic>
        <p:nvPicPr>
          <p:cNvPr id="10" name="Grafik 9" descr="Anne Frank Botschafter 2.jpg"/>
          <p:cNvPicPr>
            <a:picLocks noChangeAspect="1"/>
          </p:cNvPicPr>
          <p:nvPr/>
        </p:nvPicPr>
        <p:blipFill>
          <a:blip r:embed="rId4" cstate="print"/>
          <a:stretch>
            <a:fillRect/>
          </a:stretch>
        </p:blipFill>
        <p:spPr>
          <a:xfrm>
            <a:off x="4701109" y="1544700"/>
            <a:ext cx="3633266" cy="2327551"/>
          </a:xfrm>
          <a:prstGeom prst="rect">
            <a:avLst/>
          </a:prstGeom>
        </p:spPr>
      </p:pic>
    </p:spTree>
    <p:extLst>
      <p:ext uri="{BB962C8B-B14F-4D97-AF65-F5344CB8AC3E}">
        <p14:creationId xmlns:p14="http://schemas.microsoft.com/office/powerpoint/2010/main" xmlns="" val="118239671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17</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 Frank 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9" name="Titel 1"/>
          <p:cNvSpPr txBox="1">
            <a:spLocks/>
          </p:cNvSpPr>
          <p:nvPr/>
        </p:nvSpPr>
        <p:spPr bwMode="auto">
          <a:xfrm>
            <a:off x="273050" y="957660"/>
            <a:ext cx="71882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000" dirty="0" smtClean="0"/>
              <a:t>Die Ausstellung: Geplante Ausstellungszeiten</a:t>
            </a:r>
            <a:endParaRPr lang="de-DE" sz="2000" dirty="0"/>
          </a:p>
        </p:txBody>
      </p:sp>
      <p:sp>
        <p:nvSpPr>
          <p:cNvPr id="15" name="Rechteck 14"/>
          <p:cNvSpPr/>
          <p:nvPr/>
        </p:nvSpPr>
        <p:spPr>
          <a:xfrm>
            <a:off x="6279736" y="254125"/>
            <a:ext cx="2624286" cy="696009"/>
          </a:xfrm>
          <a:prstGeom prst="rect">
            <a:avLst/>
          </a:prstGeom>
          <a:blipFill rotWithShape="0">
            <a:blip r:embed="rId2" cstate="print"/>
            <a:stretch>
              <a:fillRect/>
            </a:stretch>
          </a:blipFill>
          <a:ln>
            <a:solidFill>
              <a:schemeClr val="tx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Inhaltsplatzhalter 2"/>
          <p:cNvSpPr>
            <a:spLocks noGrp="1"/>
          </p:cNvSpPr>
          <p:nvPr>
            <p:ph idx="1"/>
          </p:nvPr>
        </p:nvSpPr>
        <p:spPr>
          <a:xfrm>
            <a:off x="457200" y="1397000"/>
            <a:ext cx="7480300" cy="4521200"/>
          </a:xfrm>
        </p:spPr>
        <p:txBody>
          <a:bodyPr/>
          <a:lstStyle/>
          <a:p>
            <a:pPr lvl="1">
              <a:lnSpc>
                <a:spcPct val="150000"/>
              </a:lnSpc>
              <a:spcBef>
                <a:spcPts val="600"/>
              </a:spcBef>
              <a:buFont typeface="Wingdings" pitchFamily="2" charset="2"/>
              <a:buChar char="§"/>
            </a:pPr>
            <a:r>
              <a:rPr lang="de-DE" sz="2000" dirty="0"/>
              <a:t>Präsentationszeit:	</a:t>
            </a:r>
            <a:r>
              <a:rPr lang="de-DE" sz="2000" dirty="0" smtClean="0"/>
              <a:t>14.11</a:t>
            </a:r>
            <a:r>
              <a:rPr lang="de-DE" sz="2000" dirty="0"/>
              <a:t>. – </a:t>
            </a:r>
            <a:r>
              <a:rPr lang="de-DE" sz="2000" dirty="0" smtClean="0"/>
              <a:t>01.12.2018</a:t>
            </a:r>
            <a:endParaRPr lang="de-DE" sz="1200" dirty="0"/>
          </a:p>
          <a:p>
            <a:pPr lvl="1">
              <a:lnSpc>
                <a:spcPct val="150000"/>
              </a:lnSpc>
              <a:spcBef>
                <a:spcPts val="600"/>
              </a:spcBef>
              <a:buFont typeface="Wingdings" pitchFamily="2" charset="2"/>
              <a:buChar char="§"/>
            </a:pPr>
            <a:r>
              <a:rPr lang="de-DE" sz="2000" dirty="0"/>
              <a:t>Aufbau:			12.11.2018, ab 08:00 </a:t>
            </a:r>
            <a:r>
              <a:rPr lang="de-DE" sz="2000" dirty="0" smtClean="0"/>
              <a:t>Uhr</a:t>
            </a:r>
          </a:p>
          <a:p>
            <a:pPr lvl="1">
              <a:lnSpc>
                <a:spcPct val="150000"/>
              </a:lnSpc>
              <a:spcBef>
                <a:spcPts val="600"/>
              </a:spcBef>
              <a:buFont typeface="Wingdings" pitchFamily="2" charset="2"/>
              <a:buChar char="§"/>
            </a:pPr>
            <a:r>
              <a:rPr lang="de-DE" sz="2000" dirty="0" smtClean="0"/>
              <a:t>Trainingsseminar</a:t>
            </a:r>
            <a:r>
              <a:rPr lang="de-DE" sz="2000" dirty="0"/>
              <a:t>:	</a:t>
            </a:r>
            <a:r>
              <a:rPr lang="de-DE" sz="2000" dirty="0" smtClean="0"/>
              <a:t>13</a:t>
            </a:r>
            <a:r>
              <a:rPr lang="de-DE" sz="2000" dirty="0"/>
              <a:t>. – 14.11.2018, </a:t>
            </a:r>
            <a:r>
              <a:rPr lang="de-DE" sz="2000" dirty="0" smtClean="0"/>
              <a:t>jeweils </a:t>
            </a:r>
            <a:r>
              <a:rPr lang="de-DE" sz="2000" dirty="0"/>
              <a:t>					</a:t>
            </a:r>
            <a:r>
              <a:rPr lang="de-DE" sz="2000" dirty="0" smtClean="0"/>
              <a:t>		08:00 </a:t>
            </a:r>
            <a:r>
              <a:rPr lang="de-DE" sz="2000" dirty="0"/>
              <a:t>bis 16:00 Uhr</a:t>
            </a:r>
          </a:p>
          <a:p>
            <a:pPr lvl="1">
              <a:lnSpc>
                <a:spcPct val="150000"/>
              </a:lnSpc>
              <a:spcBef>
                <a:spcPts val="600"/>
              </a:spcBef>
              <a:buFont typeface="Wingdings" pitchFamily="2" charset="2"/>
              <a:buChar char="§"/>
            </a:pPr>
            <a:r>
              <a:rPr lang="de-DE" sz="2000" dirty="0"/>
              <a:t>Eröffnung:		</a:t>
            </a:r>
            <a:r>
              <a:rPr lang="de-DE" sz="2000" dirty="0" smtClean="0"/>
              <a:t>14.11.2018</a:t>
            </a:r>
            <a:r>
              <a:rPr lang="de-DE" sz="2000" dirty="0"/>
              <a:t>, 18:00 Uhr</a:t>
            </a:r>
          </a:p>
          <a:p>
            <a:pPr lvl="1">
              <a:lnSpc>
                <a:spcPct val="150000"/>
              </a:lnSpc>
              <a:spcBef>
                <a:spcPts val="600"/>
              </a:spcBef>
              <a:buFont typeface="Wingdings" pitchFamily="2" charset="2"/>
              <a:buChar char="§"/>
            </a:pPr>
            <a:r>
              <a:rPr lang="de-DE" sz="2000" dirty="0"/>
              <a:t>Feedbackseminar:	</a:t>
            </a:r>
            <a:r>
              <a:rPr lang="de-DE" sz="2000" dirty="0" smtClean="0"/>
              <a:t>02.12.2018</a:t>
            </a:r>
            <a:r>
              <a:rPr lang="de-DE" sz="2000" dirty="0"/>
              <a:t>, </a:t>
            </a:r>
            <a:r>
              <a:rPr lang="de-DE" sz="2000" dirty="0" smtClean="0"/>
              <a:t>10:00 </a:t>
            </a:r>
            <a:r>
              <a:rPr lang="de-DE" sz="2000" dirty="0"/>
              <a:t>– </a:t>
            </a:r>
            <a:r>
              <a:rPr lang="de-DE" sz="2000" dirty="0" smtClean="0"/>
              <a:t>14:00 </a:t>
            </a:r>
            <a:r>
              <a:rPr lang="de-DE" sz="2000" dirty="0"/>
              <a:t>Uhr</a:t>
            </a:r>
          </a:p>
          <a:p>
            <a:pPr lvl="1">
              <a:lnSpc>
                <a:spcPct val="150000"/>
              </a:lnSpc>
              <a:spcBef>
                <a:spcPts val="600"/>
              </a:spcBef>
              <a:buFont typeface="Wingdings" pitchFamily="2" charset="2"/>
              <a:buChar char="§"/>
            </a:pPr>
            <a:r>
              <a:rPr lang="de-DE" sz="2000" dirty="0"/>
              <a:t>Abbau:			02.12.2018, ab 08:00 Uhr</a:t>
            </a:r>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644539" y="1265437"/>
            <a:ext cx="2046667" cy="107936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644538" y="2628237"/>
            <a:ext cx="2046667" cy="113943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44536441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18</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 Frank 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9" name="Titel 1"/>
          <p:cNvSpPr txBox="1">
            <a:spLocks/>
          </p:cNvSpPr>
          <p:nvPr/>
        </p:nvSpPr>
        <p:spPr bwMode="auto">
          <a:xfrm>
            <a:off x="273050" y="957660"/>
            <a:ext cx="71882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000" dirty="0" smtClean="0"/>
              <a:t> </a:t>
            </a:r>
            <a:r>
              <a:rPr lang="de-DE" sz="2000" dirty="0" smtClean="0"/>
              <a:t>Partnerschulen </a:t>
            </a:r>
            <a:endParaRPr lang="de-DE" sz="2000" dirty="0"/>
          </a:p>
        </p:txBody>
      </p:sp>
      <p:sp>
        <p:nvSpPr>
          <p:cNvPr id="15" name="Rechteck 14"/>
          <p:cNvSpPr/>
          <p:nvPr/>
        </p:nvSpPr>
        <p:spPr>
          <a:xfrm>
            <a:off x="6279736" y="254125"/>
            <a:ext cx="2624286" cy="696009"/>
          </a:xfrm>
          <a:prstGeom prst="rect">
            <a:avLst/>
          </a:prstGeom>
          <a:blipFill rotWithShape="0">
            <a:blip r:embed="rId2" cstate="print"/>
            <a:stretch>
              <a:fillRect/>
            </a:stretch>
          </a:blipFill>
          <a:ln>
            <a:solidFill>
              <a:schemeClr val="tx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pic>
        <p:nvPicPr>
          <p:cNvPr id="10" name="Picture 2" descr="C:\Users\A575526\Desktop\Ottmar Hauprich\Ottmar Hauprich\Theatergruppe\Logo IGS_Salmtal.png"/>
          <p:cNvPicPr>
            <a:picLocks noChangeAspect="1" noChangeArrowheads="1"/>
          </p:cNvPicPr>
          <p:nvPr/>
        </p:nvPicPr>
        <p:blipFill>
          <a:blip r:embed="rId3" cstate="print"/>
          <a:srcRect/>
          <a:stretch>
            <a:fillRect/>
          </a:stretch>
        </p:blipFill>
        <p:spPr bwMode="auto">
          <a:xfrm>
            <a:off x="1580828" y="1755676"/>
            <a:ext cx="1257300" cy="685800"/>
          </a:xfrm>
          <a:prstGeom prst="rect">
            <a:avLst/>
          </a:prstGeom>
          <a:noFill/>
        </p:spPr>
      </p:pic>
      <p:pic>
        <p:nvPicPr>
          <p:cNvPr id="11" name="Picture 2" descr="C:\Users\A575526\Desktop\Ottmar Hauprich\Ottmar Hauprich\Theatergruppe\KBR_Wittlich.jpg"/>
          <p:cNvPicPr>
            <a:picLocks noChangeAspect="1" noChangeArrowheads="1"/>
          </p:cNvPicPr>
          <p:nvPr/>
        </p:nvPicPr>
        <p:blipFill>
          <a:blip r:embed="rId4" cstate="print"/>
          <a:srcRect/>
          <a:stretch>
            <a:fillRect/>
          </a:stretch>
        </p:blipFill>
        <p:spPr bwMode="auto">
          <a:xfrm>
            <a:off x="1321748" y="3273362"/>
            <a:ext cx="1516380" cy="632460"/>
          </a:xfrm>
          <a:prstGeom prst="rect">
            <a:avLst/>
          </a:prstGeom>
          <a:noFill/>
        </p:spPr>
      </p:pic>
      <p:pic>
        <p:nvPicPr>
          <p:cNvPr id="13" name="Picture 3" descr="C:\Users\A575526\Desktop\Ottmar Hauprich\Ottmar Hauprich\Theatergruppe\Schule mit Courage2.png"/>
          <p:cNvPicPr>
            <a:picLocks noChangeAspect="1" noChangeArrowheads="1"/>
          </p:cNvPicPr>
          <p:nvPr/>
        </p:nvPicPr>
        <p:blipFill>
          <a:blip r:embed="rId5" cstate="print"/>
          <a:srcRect/>
          <a:stretch>
            <a:fillRect/>
          </a:stretch>
        </p:blipFill>
        <p:spPr bwMode="auto">
          <a:xfrm>
            <a:off x="1321748" y="3905822"/>
            <a:ext cx="1512168" cy="1051560"/>
          </a:xfrm>
          <a:prstGeom prst="rect">
            <a:avLst/>
          </a:prstGeom>
          <a:noFill/>
        </p:spPr>
      </p:pic>
      <p:pic>
        <p:nvPicPr>
          <p:cNvPr id="14" name="Picture 5" descr="C:\Users\A575526\Desktop\Friedrich Spee RS plus.JPG"/>
          <p:cNvPicPr>
            <a:picLocks noChangeAspect="1" noChangeArrowheads="1"/>
          </p:cNvPicPr>
          <p:nvPr/>
        </p:nvPicPr>
        <p:blipFill>
          <a:blip r:embed="rId6" cstate="print"/>
          <a:srcRect/>
          <a:stretch>
            <a:fillRect/>
          </a:stretch>
        </p:blipFill>
        <p:spPr bwMode="auto">
          <a:xfrm>
            <a:off x="4111604" y="1530051"/>
            <a:ext cx="4056294" cy="687896"/>
          </a:xfrm>
          <a:prstGeom prst="rect">
            <a:avLst/>
          </a:prstGeom>
          <a:noFill/>
        </p:spPr>
      </p:pic>
      <p:pic>
        <p:nvPicPr>
          <p:cNvPr id="17" name="Picture 3" descr="C:\Users\Ottmar\Desktop\303b77682c.png"/>
          <p:cNvPicPr>
            <a:picLocks noChangeAspect="1" noChangeArrowheads="1"/>
          </p:cNvPicPr>
          <p:nvPr/>
        </p:nvPicPr>
        <p:blipFill>
          <a:blip r:embed="rId7" cstate="print"/>
          <a:srcRect/>
          <a:stretch>
            <a:fillRect/>
          </a:stretch>
        </p:blipFill>
        <p:spPr bwMode="auto">
          <a:xfrm>
            <a:off x="3829103" y="4357665"/>
            <a:ext cx="3600400" cy="936104"/>
          </a:xfrm>
          <a:prstGeom prst="rect">
            <a:avLst/>
          </a:prstGeom>
          <a:noFill/>
        </p:spPr>
      </p:pic>
      <p:pic>
        <p:nvPicPr>
          <p:cNvPr id="18" name="Picture 2" descr="C:\Users\Ottmar\Desktop\Material Projekt Anne Frank\Clara-Viebig-Realschule plus.gif"/>
          <p:cNvPicPr>
            <a:picLocks noChangeAspect="1" noChangeArrowheads="1"/>
          </p:cNvPicPr>
          <p:nvPr/>
        </p:nvPicPr>
        <p:blipFill>
          <a:blip r:embed="rId8" cstate="print"/>
          <a:srcRect/>
          <a:stretch>
            <a:fillRect/>
          </a:stretch>
        </p:blipFill>
        <p:spPr bwMode="auto">
          <a:xfrm>
            <a:off x="5629303" y="2735989"/>
            <a:ext cx="1891754" cy="1082781"/>
          </a:xfrm>
          <a:prstGeom prst="rect">
            <a:avLst/>
          </a:prstGeom>
          <a:noFill/>
        </p:spPr>
      </p:pic>
    </p:spTree>
    <p:extLst>
      <p:ext uri="{BB962C8B-B14F-4D97-AF65-F5344CB8AC3E}">
        <p14:creationId xmlns:p14="http://schemas.microsoft.com/office/powerpoint/2010/main" xmlns="" val="276890177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19</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 Frank 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9" name="Titel 1"/>
          <p:cNvSpPr txBox="1">
            <a:spLocks/>
          </p:cNvSpPr>
          <p:nvPr/>
        </p:nvSpPr>
        <p:spPr bwMode="auto">
          <a:xfrm>
            <a:off x="273050" y="957660"/>
            <a:ext cx="71882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000" dirty="0"/>
              <a:t>Emil-Frank-Institut Wittlich </a:t>
            </a:r>
          </a:p>
        </p:txBody>
      </p:sp>
      <p:sp>
        <p:nvSpPr>
          <p:cNvPr id="10" name="Rechteck 9"/>
          <p:cNvSpPr/>
          <p:nvPr/>
        </p:nvSpPr>
        <p:spPr>
          <a:xfrm>
            <a:off x="4456290" y="2005102"/>
            <a:ext cx="2160240" cy="1728192"/>
          </a:xfrm>
          <a:prstGeom prst="rect">
            <a:avLst/>
          </a:prstGeom>
          <a:blipFill rotWithShape="0">
            <a:blip r:embed="rId2" cstate="print"/>
            <a:stretch>
              <a:fillRect/>
            </a:stretch>
          </a:blipFill>
          <a:ln>
            <a:solidFill>
              <a:schemeClr val="tx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1" name="Textfeld 10"/>
          <p:cNvSpPr txBox="1"/>
          <p:nvPr/>
        </p:nvSpPr>
        <p:spPr>
          <a:xfrm>
            <a:off x="1037276" y="1961257"/>
            <a:ext cx="2460667" cy="1815882"/>
          </a:xfrm>
          <a:prstGeom prst="rect">
            <a:avLst/>
          </a:prstGeom>
          <a:noFill/>
        </p:spPr>
        <p:txBody>
          <a:bodyPr wrap="square" rtlCol="0">
            <a:spAutoFit/>
          </a:bodyPr>
          <a:lstStyle/>
          <a:p>
            <a:r>
              <a:rPr lang="de-DE" sz="1600" b="1" dirty="0" smtClean="0"/>
              <a:t>Emil-Frank-Institut</a:t>
            </a:r>
          </a:p>
          <a:p>
            <a:r>
              <a:rPr lang="de-DE" sz="1600" b="1" dirty="0" smtClean="0"/>
              <a:t>Schlossstraße 10</a:t>
            </a:r>
          </a:p>
          <a:p>
            <a:r>
              <a:rPr lang="de-DE" sz="1600" b="1" dirty="0" smtClean="0"/>
              <a:t>D-54516 Wittlich</a:t>
            </a:r>
          </a:p>
          <a:p>
            <a:r>
              <a:rPr lang="de-DE" sz="1600" b="1" dirty="0" smtClean="0"/>
              <a:t>Tel.: 06571 260-124</a:t>
            </a:r>
          </a:p>
          <a:p>
            <a:r>
              <a:rPr lang="de-DE" sz="1600" b="1" dirty="0" smtClean="0"/>
              <a:t>Fax: 06571 260-126</a:t>
            </a:r>
          </a:p>
          <a:p>
            <a:endParaRPr lang="de-DE" sz="1600" b="1" dirty="0" smtClean="0"/>
          </a:p>
          <a:p>
            <a:endParaRPr lang="de-DE" sz="1600" b="1" dirty="0"/>
          </a:p>
        </p:txBody>
      </p:sp>
      <p:sp>
        <p:nvSpPr>
          <p:cNvPr id="13" name="Textfeld 12"/>
          <p:cNvSpPr txBox="1"/>
          <p:nvPr/>
        </p:nvSpPr>
        <p:spPr>
          <a:xfrm>
            <a:off x="882765" y="3535671"/>
            <a:ext cx="2769688" cy="1815882"/>
          </a:xfrm>
          <a:prstGeom prst="rect">
            <a:avLst/>
          </a:prstGeom>
          <a:noFill/>
        </p:spPr>
        <p:txBody>
          <a:bodyPr wrap="square" rtlCol="0">
            <a:spAutoFit/>
          </a:bodyPr>
          <a:lstStyle/>
          <a:p>
            <a:r>
              <a:rPr lang="de-DE" sz="1600" b="1" dirty="0" smtClean="0"/>
              <a:t>Ansprechpartner</a:t>
            </a:r>
          </a:p>
          <a:p>
            <a:r>
              <a:rPr lang="de-DE" sz="1600" b="1" dirty="0" smtClean="0">
                <a:hlinkClick r:id="rId3" tooltip="Hans-Georg Gradl"/>
              </a:rPr>
              <a:t>Prof. Dr. Hans-Georg Gradl</a:t>
            </a:r>
            <a:r>
              <a:rPr lang="de-DE" sz="1600" b="1" dirty="0" smtClean="0"/>
              <a:t/>
            </a:r>
            <a:br>
              <a:rPr lang="de-DE" sz="1600" b="1" dirty="0" smtClean="0"/>
            </a:br>
            <a:r>
              <a:rPr lang="de-DE" sz="1600" b="1" dirty="0" smtClean="0"/>
              <a:t>Direktor</a:t>
            </a:r>
          </a:p>
          <a:p>
            <a:r>
              <a:rPr lang="de-DE" sz="1600" b="1" dirty="0" smtClean="0">
                <a:hlinkClick r:id="rId4" tooltip="René Richtscheid"/>
              </a:rPr>
              <a:t>René Richtscheid M.A.</a:t>
            </a:r>
            <a:r>
              <a:rPr lang="de-DE" sz="1600" b="1" dirty="0" smtClean="0"/>
              <a:t/>
            </a:r>
            <a:br>
              <a:rPr lang="de-DE" sz="1600" b="1" dirty="0" smtClean="0"/>
            </a:br>
            <a:r>
              <a:rPr lang="de-DE" sz="1600" b="1" dirty="0" smtClean="0"/>
              <a:t>Geschäftsführer</a:t>
            </a:r>
          </a:p>
          <a:p>
            <a:endParaRPr lang="de-DE" sz="1600" b="1" dirty="0"/>
          </a:p>
        </p:txBody>
      </p:sp>
      <p:sp>
        <p:nvSpPr>
          <p:cNvPr id="12" name="Textfeld 11"/>
          <p:cNvSpPr txBox="1"/>
          <p:nvPr/>
        </p:nvSpPr>
        <p:spPr>
          <a:xfrm>
            <a:off x="882765" y="3535671"/>
            <a:ext cx="2769688" cy="2062103"/>
          </a:xfrm>
          <a:prstGeom prst="rect">
            <a:avLst/>
          </a:prstGeom>
          <a:noFill/>
        </p:spPr>
        <p:txBody>
          <a:bodyPr wrap="square" rtlCol="0">
            <a:spAutoFit/>
          </a:bodyPr>
          <a:lstStyle/>
          <a:p>
            <a:r>
              <a:rPr lang="de-DE" sz="1600" b="1" dirty="0" smtClean="0"/>
              <a:t>Ansprechpartner</a:t>
            </a:r>
          </a:p>
          <a:p>
            <a:r>
              <a:rPr lang="de-DE" sz="1600" b="1" dirty="0" smtClean="0">
                <a:hlinkClick r:id="rId3" tooltip="Hans-Georg Gradl"/>
              </a:rPr>
              <a:t>Prof. Dr. Hans-Georg Gradl</a:t>
            </a:r>
            <a:r>
              <a:rPr lang="de-DE" sz="1600" b="1" dirty="0" smtClean="0"/>
              <a:t/>
            </a:r>
            <a:br>
              <a:rPr lang="de-DE" sz="1600" b="1" dirty="0" smtClean="0"/>
            </a:br>
            <a:r>
              <a:rPr lang="de-DE" sz="1600" b="1" dirty="0" smtClean="0"/>
              <a:t>Direktor</a:t>
            </a:r>
          </a:p>
          <a:p>
            <a:r>
              <a:rPr lang="de-DE" sz="1600" b="1" dirty="0" smtClean="0">
                <a:hlinkClick r:id="rId4" tooltip="René Richtscheid"/>
              </a:rPr>
              <a:t>René Richtscheid M.A.</a:t>
            </a:r>
            <a:r>
              <a:rPr lang="de-DE" sz="1600" b="1" dirty="0" smtClean="0"/>
              <a:t/>
            </a:r>
            <a:br>
              <a:rPr lang="de-DE" sz="1600" b="1" dirty="0" smtClean="0"/>
            </a:br>
            <a:r>
              <a:rPr lang="de-DE" sz="1600" b="1" dirty="0" smtClean="0"/>
              <a:t>Geschäftsführer</a:t>
            </a:r>
          </a:p>
          <a:p>
            <a:r>
              <a:rPr lang="de-DE" sz="1600" b="1" dirty="0" smtClean="0">
                <a:hlinkClick r:id="rId4" tooltip="René Richtscheid"/>
              </a:rPr>
              <a:t>Monika Metzen-Wahl </a:t>
            </a:r>
            <a:endParaRPr lang="de-DE" sz="1600" b="1" dirty="0" smtClean="0"/>
          </a:p>
          <a:p>
            <a:r>
              <a:rPr lang="de-DE" sz="1600" b="1" dirty="0" smtClean="0"/>
              <a:t>Mitarbeiterin</a:t>
            </a:r>
            <a:endParaRPr lang="de-DE" sz="1600" b="1" dirty="0"/>
          </a:p>
        </p:txBody>
      </p:sp>
    </p:spTree>
    <p:extLst>
      <p:ext uri="{BB962C8B-B14F-4D97-AF65-F5344CB8AC3E}">
        <p14:creationId xmlns:p14="http://schemas.microsoft.com/office/powerpoint/2010/main" xmlns="" val="129017799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20</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 Frank 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9" name="Titel 1"/>
          <p:cNvSpPr txBox="1">
            <a:spLocks/>
          </p:cNvSpPr>
          <p:nvPr/>
        </p:nvSpPr>
        <p:spPr bwMode="auto">
          <a:xfrm>
            <a:off x="273050" y="957660"/>
            <a:ext cx="71882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000" dirty="0"/>
              <a:t>Emil-Frank-Institut </a:t>
            </a:r>
            <a:r>
              <a:rPr lang="de-DE" sz="2000" dirty="0" smtClean="0"/>
              <a:t>Wittlich: Namensgeber Emil Frank </a:t>
            </a:r>
            <a:endParaRPr lang="de-DE" sz="2000" dirty="0"/>
          </a:p>
        </p:txBody>
      </p:sp>
      <p:pic>
        <p:nvPicPr>
          <p:cNvPr id="12" name="Picture 6" descr="http://www.emil-frank-institut.de/images/emil_02.jpg"/>
          <p:cNvPicPr>
            <a:picLocks noGrp="1" noChangeAspect="1" noChangeArrowheads="1"/>
          </p:cNvPicPr>
          <p:nvPr>
            <p:ph sz="half" idx="1"/>
          </p:nvPr>
        </p:nvPicPr>
        <p:blipFill>
          <a:blip r:embed="rId2" cstate="print"/>
          <a:srcRect/>
          <a:stretch>
            <a:fillRect/>
          </a:stretch>
        </p:blipFill>
        <p:spPr bwMode="auto">
          <a:xfrm>
            <a:off x="362555" y="1537652"/>
            <a:ext cx="1693215" cy="2395719"/>
          </a:xfrm>
          <a:prstGeom prst="rect">
            <a:avLst/>
          </a:prstGeom>
          <a:noFill/>
        </p:spPr>
      </p:pic>
      <p:sp>
        <p:nvSpPr>
          <p:cNvPr id="14" name="Inhaltsplatzhalter 2"/>
          <p:cNvSpPr txBox="1">
            <a:spLocks/>
          </p:cNvSpPr>
          <p:nvPr/>
        </p:nvSpPr>
        <p:spPr bwMode="auto">
          <a:xfrm>
            <a:off x="2315028" y="1533161"/>
            <a:ext cx="6609053" cy="4521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algn="l" defTabSz="722313" rtl="0" eaLnBrk="0" fontAlgn="base" hangingPunct="0">
              <a:spcBef>
                <a:spcPct val="25000"/>
              </a:spcBef>
              <a:spcAft>
                <a:spcPct val="0"/>
              </a:spcAft>
              <a:buClr>
                <a:srgbClr val="003361"/>
              </a:buClr>
              <a:buSzPct val="65000"/>
              <a:buFont typeface="Monotype Sorts" pitchFamily="2" charset="2"/>
              <a:defRPr>
                <a:solidFill>
                  <a:schemeClr val="tx1"/>
                </a:solidFill>
                <a:latin typeface="+mn-lt"/>
                <a:ea typeface="+mn-ea"/>
                <a:cs typeface="+mn-cs"/>
              </a:defRPr>
            </a:lvl1pPr>
            <a:lvl2pPr marL="361950" indent="-182563" algn="l" defTabSz="722313" rtl="0" eaLnBrk="0" fontAlgn="base" hangingPunct="0">
              <a:spcBef>
                <a:spcPct val="25000"/>
              </a:spcBef>
              <a:spcAft>
                <a:spcPct val="0"/>
              </a:spcAft>
              <a:buClr>
                <a:srgbClr val="003361"/>
              </a:buClr>
              <a:buSzPct val="65000"/>
              <a:buFont typeface="Wingdings" pitchFamily="2" charset="2"/>
              <a:buChar char="¡"/>
              <a:defRPr>
                <a:solidFill>
                  <a:schemeClr val="tx1"/>
                </a:solidFill>
                <a:latin typeface="+mn-lt"/>
              </a:defRPr>
            </a:lvl2pPr>
            <a:lvl3pPr marL="723900" indent="-182563"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3pPr>
            <a:lvl4pPr marL="1085850" indent="-182563"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4pPr>
            <a:lvl5pPr marL="1438275" indent="-173038"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5pPr>
            <a:lvl6pPr marL="1895475" indent="-173038"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6pPr>
            <a:lvl7pPr marL="2352675" indent="-173038"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7pPr>
            <a:lvl8pPr marL="2809875" indent="-173038"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8pPr>
            <a:lvl9pPr marL="3267075" indent="-173038"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9pPr>
          </a:lstStyle>
          <a:p>
            <a:pPr lvl="1">
              <a:lnSpc>
                <a:spcPct val="150000"/>
              </a:lnSpc>
              <a:spcBef>
                <a:spcPts val="600"/>
              </a:spcBef>
              <a:buFont typeface="Wingdings" pitchFamily="2" charset="2"/>
              <a:buChar char="§"/>
            </a:pPr>
            <a:r>
              <a:rPr lang="de-DE" sz="2000" kern="0" dirty="0" smtClean="0"/>
              <a:t>Geb. 11</a:t>
            </a:r>
            <a:r>
              <a:rPr lang="de-DE" sz="2000" kern="0" dirty="0"/>
              <a:t>. Juli 1878 in </a:t>
            </a:r>
            <a:r>
              <a:rPr lang="de-DE" sz="2000" kern="0" dirty="0" smtClean="0"/>
              <a:t>Wittlich</a:t>
            </a:r>
          </a:p>
          <a:p>
            <a:pPr lvl="1">
              <a:spcBef>
                <a:spcPts val="600"/>
              </a:spcBef>
              <a:buFont typeface="Wingdings" pitchFamily="2" charset="2"/>
              <a:buChar char="§"/>
            </a:pPr>
            <a:r>
              <a:rPr lang="de-DE" sz="2000" kern="0" dirty="0" smtClean="0"/>
              <a:t>1912: Übernahme des vom </a:t>
            </a:r>
            <a:r>
              <a:rPr lang="de-DE" sz="2000" kern="0" dirty="0"/>
              <a:t>Vater Isaac 1870 </a:t>
            </a:r>
            <a:r>
              <a:rPr lang="de-DE" sz="2000" kern="0" dirty="0" smtClean="0"/>
              <a:t>gegründeten Textilkaufhaus </a:t>
            </a:r>
            <a:r>
              <a:rPr lang="de-DE" sz="2000" kern="0" dirty="0"/>
              <a:t>am Marktplatz in </a:t>
            </a:r>
            <a:r>
              <a:rPr lang="de-DE" sz="2000" kern="0" dirty="0" smtClean="0"/>
              <a:t>Wittlich</a:t>
            </a:r>
          </a:p>
          <a:p>
            <a:pPr lvl="1">
              <a:lnSpc>
                <a:spcPct val="150000"/>
              </a:lnSpc>
              <a:spcBef>
                <a:spcPts val="600"/>
              </a:spcBef>
              <a:buFont typeface="Wingdings" pitchFamily="2" charset="2"/>
              <a:buChar char="§"/>
            </a:pPr>
            <a:r>
              <a:rPr lang="de-DE" sz="2000" kern="0" dirty="0"/>
              <a:t>K</a:t>
            </a:r>
            <a:r>
              <a:rPr lang="de-DE" sz="2000" kern="0" dirty="0" smtClean="0"/>
              <a:t>ämpfte </a:t>
            </a:r>
            <a:r>
              <a:rPr lang="de-DE" sz="2000" kern="0" dirty="0"/>
              <a:t>im Ersten Weltkrieg für </a:t>
            </a:r>
            <a:r>
              <a:rPr lang="de-DE" sz="2000" kern="0" dirty="0" smtClean="0"/>
              <a:t>Deutschland</a:t>
            </a:r>
          </a:p>
          <a:p>
            <a:pPr lvl="1">
              <a:lnSpc>
                <a:spcPct val="150000"/>
              </a:lnSpc>
              <a:spcBef>
                <a:spcPts val="600"/>
              </a:spcBef>
              <a:buFont typeface="Wingdings" pitchFamily="2" charset="2"/>
              <a:buChar char="§"/>
            </a:pPr>
            <a:r>
              <a:rPr lang="de-DE" sz="2000" kern="0" dirty="0" smtClean="0"/>
              <a:t>Wurde 1920 </a:t>
            </a:r>
            <a:r>
              <a:rPr lang="de-DE" sz="2000" kern="0" dirty="0"/>
              <a:t>Vorsteher der Synagogengemeinde </a:t>
            </a:r>
            <a:r>
              <a:rPr lang="de-DE" sz="2000" kern="0" dirty="0" smtClean="0"/>
              <a:t>Wittlich</a:t>
            </a:r>
          </a:p>
          <a:p>
            <a:pPr lvl="1">
              <a:spcBef>
                <a:spcPts val="600"/>
              </a:spcBef>
              <a:buFont typeface="Wingdings" pitchFamily="2" charset="2"/>
              <a:buChar char="§"/>
            </a:pPr>
            <a:r>
              <a:rPr lang="de-DE" sz="2000" kern="0" dirty="0" smtClean="0"/>
              <a:t>Mitglied </a:t>
            </a:r>
            <a:r>
              <a:rPr lang="de-DE" sz="2000" kern="0" dirty="0"/>
              <a:t>der </a:t>
            </a:r>
            <a:r>
              <a:rPr lang="de-DE" sz="2000" kern="0" dirty="0" smtClean="0"/>
              <a:t>Freiwilligen </a:t>
            </a:r>
            <a:r>
              <a:rPr lang="de-DE" sz="2000" kern="0" dirty="0"/>
              <a:t>Feuerwehr </a:t>
            </a:r>
            <a:r>
              <a:rPr lang="de-DE" sz="2000" kern="0" dirty="0" smtClean="0"/>
              <a:t>/ </a:t>
            </a:r>
            <a:r>
              <a:rPr lang="de-DE" sz="2000" kern="0" dirty="0"/>
              <a:t>hohes </a:t>
            </a:r>
            <a:r>
              <a:rPr lang="de-DE" sz="2000" kern="0" dirty="0" smtClean="0"/>
              <a:t>Ansehen </a:t>
            </a:r>
            <a:r>
              <a:rPr lang="de-DE" sz="2000" kern="0" dirty="0"/>
              <a:t>in der </a:t>
            </a:r>
            <a:r>
              <a:rPr lang="de-DE" sz="2000" kern="0" dirty="0" err="1"/>
              <a:t>Wittlicher</a:t>
            </a:r>
            <a:r>
              <a:rPr lang="de-DE" sz="2000" kern="0" dirty="0"/>
              <a:t> Bevölkerung </a:t>
            </a:r>
            <a:endParaRPr lang="de-DE" sz="2000" kern="0" dirty="0" smtClean="0"/>
          </a:p>
          <a:p>
            <a:pPr lvl="1">
              <a:spcBef>
                <a:spcPts val="600"/>
              </a:spcBef>
              <a:buFont typeface="Wingdings" pitchFamily="2" charset="2"/>
              <a:buChar char="§"/>
            </a:pPr>
            <a:r>
              <a:rPr lang="de-DE" sz="2000" kern="0" dirty="0" smtClean="0"/>
              <a:t>Floh am </a:t>
            </a:r>
            <a:r>
              <a:rPr lang="de-DE" sz="2000" kern="0" dirty="0"/>
              <a:t>21. September 1941 </a:t>
            </a:r>
            <a:r>
              <a:rPr lang="de-DE" sz="2000" kern="0" dirty="0" smtClean="0"/>
              <a:t>über </a:t>
            </a:r>
            <a:r>
              <a:rPr lang="de-DE" sz="2000" kern="0" dirty="0"/>
              <a:t>die iberische Halbinsel und Kuba nach </a:t>
            </a:r>
            <a:r>
              <a:rPr lang="de-DE" sz="2000" kern="0" dirty="0" err="1"/>
              <a:t>Utica</a:t>
            </a:r>
            <a:r>
              <a:rPr lang="de-DE" sz="2000" kern="0" dirty="0"/>
              <a:t>, USA, wo er am 21. Juni 1954 </a:t>
            </a:r>
            <a:r>
              <a:rPr lang="de-DE" sz="2000" kern="0" dirty="0" smtClean="0"/>
              <a:t>verstarb.</a:t>
            </a:r>
          </a:p>
        </p:txBody>
      </p:sp>
      <p:sp>
        <p:nvSpPr>
          <p:cNvPr id="16" name="Rechteck 15"/>
          <p:cNvSpPr/>
          <p:nvPr/>
        </p:nvSpPr>
        <p:spPr>
          <a:xfrm>
            <a:off x="7155542" y="427816"/>
            <a:ext cx="1580073" cy="1294028"/>
          </a:xfrm>
          <a:prstGeom prst="rect">
            <a:avLst/>
          </a:prstGeom>
          <a:blipFill rotWithShape="0">
            <a:blip r:embed="rId3" cstate="print"/>
            <a:stretch>
              <a:fillRect/>
            </a:stretch>
          </a:blipFill>
          <a:ln>
            <a:solidFill>
              <a:schemeClr val="tx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xmlns="" val="312374177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21</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 Frank 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9" name="Titel 1"/>
          <p:cNvSpPr txBox="1">
            <a:spLocks/>
          </p:cNvSpPr>
          <p:nvPr/>
        </p:nvSpPr>
        <p:spPr bwMode="auto">
          <a:xfrm>
            <a:off x="273050" y="957660"/>
            <a:ext cx="71882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000" dirty="0"/>
              <a:t>Emil-Frank-Institut </a:t>
            </a:r>
            <a:r>
              <a:rPr lang="de-DE" sz="2000" dirty="0" smtClean="0"/>
              <a:t>Wittlich</a:t>
            </a:r>
            <a:r>
              <a:rPr lang="de-DE" sz="2000" dirty="0"/>
              <a:t>: Angebote innerhalb des Projektes </a:t>
            </a:r>
          </a:p>
        </p:txBody>
      </p:sp>
      <p:sp>
        <p:nvSpPr>
          <p:cNvPr id="15" name="Rechteck 14"/>
          <p:cNvSpPr/>
          <p:nvPr/>
        </p:nvSpPr>
        <p:spPr>
          <a:xfrm>
            <a:off x="7155542" y="427816"/>
            <a:ext cx="1580073" cy="1294028"/>
          </a:xfrm>
          <a:prstGeom prst="rect">
            <a:avLst/>
          </a:prstGeom>
          <a:blipFill rotWithShape="0">
            <a:blip r:embed="rId2" cstate="print"/>
            <a:stretch>
              <a:fillRect/>
            </a:stretch>
          </a:blipFill>
          <a:ln>
            <a:solidFill>
              <a:schemeClr val="tx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3" name="Inhaltsplatzhalter 2"/>
          <p:cNvSpPr txBox="1">
            <a:spLocks/>
          </p:cNvSpPr>
          <p:nvPr/>
        </p:nvSpPr>
        <p:spPr bwMode="auto">
          <a:xfrm>
            <a:off x="421595" y="1892524"/>
            <a:ext cx="8345260" cy="38485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algn="l" defTabSz="722313" rtl="0" eaLnBrk="0" fontAlgn="base" hangingPunct="0">
              <a:spcBef>
                <a:spcPct val="25000"/>
              </a:spcBef>
              <a:spcAft>
                <a:spcPct val="0"/>
              </a:spcAft>
              <a:buClr>
                <a:srgbClr val="003361"/>
              </a:buClr>
              <a:buSzPct val="65000"/>
              <a:buFont typeface="Monotype Sorts" pitchFamily="2" charset="2"/>
              <a:defRPr>
                <a:solidFill>
                  <a:schemeClr val="tx1"/>
                </a:solidFill>
                <a:latin typeface="+mn-lt"/>
                <a:ea typeface="+mn-ea"/>
                <a:cs typeface="+mn-cs"/>
              </a:defRPr>
            </a:lvl1pPr>
            <a:lvl2pPr marL="361950" indent="-182563" algn="l" defTabSz="722313" rtl="0" eaLnBrk="0" fontAlgn="base" hangingPunct="0">
              <a:spcBef>
                <a:spcPct val="25000"/>
              </a:spcBef>
              <a:spcAft>
                <a:spcPct val="0"/>
              </a:spcAft>
              <a:buClr>
                <a:srgbClr val="003361"/>
              </a:buClr>
              <a:buSzPct val="65000"/>
              <a:buFont typeface="Wingdings" pitchFamily="2" charset="2"/>
              <a:buChar char="¡"/>
              <a:defRPr>
                <a:solidFill>
                  <a:schemeClr val="tx1"/>
                </a:solidFill>
                <a:latin typeface="+mn-lt"/>
              </a:defRPr>
            </a:lvl2pPr>
            <a:lvl3pPr marL="723900" indent="-182563"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3pPr>
            <a:lvl4pPr marL="1085850" indent="-182563"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4pPr>
            <a:lvl5pPr marL="1438275" indent="-173038"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5pPr>
            <a:lvl6pPr marL="1895475" indent="-173038"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6pPr>
            <a:lvl7pPr marL="2352675" indent="-173038"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7pPr>
            <a:lvl8pPr marL="2809875" indent="-173038"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8pPr>
            <a:lvl9pPr marL="3267075" indent="-173038" algn="l" defTabSz="722313" rtl="0" eaLnBrk="0" fontAlgn="base" hangingPunct="0">
              <a:spcBef>
                <a:spcPct val="25000"/>
              </a:spcBef>
              <a:spcAft>
                <a:spcPct val="0"/>
              </a:spcAft>
              <a:buClr>
                <a:srgbClr val="003361"/>
              </a:buClr>
              <a:buFont typeface="TKTypeMedium" pitchFamily="34" charset="0"/>
              <a:buChar char="–"/>
              <a:defRPr sz="1600">
                <a:solidFill>
                  <a:schemeClr val="tx1"/>
                </a:solidFill>
                <a:latin typeface="+mn-lt"/>
              </a:defRPr>
            </a:lvl9pPr>
          </a:lstStyle>
          <a:p>
            <a:pPr lvl="1">
              <a:buFont typeface="Wingdings" pitchFamily="2" charset="2"/>
              <a:buChar char="§"/>
            </a:pPr>
            <a:r>
              <a:rPr lang="de-DE" sz="2000" dirty="0"/>
              <a:t>Das Emil-Frank-Institut wird das Anne-Frank-Projekt der Theatergruppe Hetzerath e.V. </a:t>
            </a:r>
            <a:r>
              <a:rPr lang="de-DE" sz="2000" dirty="0" smtClean="0"/>
              <a:t>unterstützen</a:t>
            </a:r>
          </a:p>
          <a:p>
            <a:pPr lvl="1">
              <a:buFont typeface="Wingdings" pitchFamily="2" charset="2"/>
              <a:buChar char="§"/>
            </a:pPr>
            <a:endParaRPr lang="de-DE" sz="1400" dirty="0"/>
          </a:p>
          <a:p>
            <a:pPr lvl="1">
              <a:buFont typeface="Wingdings" pitchFamily="2" charset="2"/>
              <a:buChar char="§"/>
            </a:pPr>
            <a:r>
              <a:rPr lang="de-DE" sz="2000" dirty="0"/>
              <a:t>Schwerpunkt: Jüdisches Leben in der Region, christlich-jüdische </a:t>
            </a:r>
            <a:r>
              <a:rPr lang="de-DE" sz="2000" dirty="0" smtClean="0"/>
              <a:t>Verständigung</a:t>
            </a:r>
          </a:p>
          <a:p>
            <a:pPr lvl="1">
              <a:buFont typeface="Wingdings" pitchFamily="2" charset="2"/>
              <a:buChar char="§"/>
            </a:pPr>
            <a:endParaRPr lang="de-DE" sz="1100" dirty="0"/>
          </a:p>
          <a:p>
            <a:pPr lvl="1">
              <a:buFont typeface="Wingdings" pitchFamily="2" charset="2"/>
              <a:buChar char="§"/>
            </a:pPr>
            <a:r>
              <a:rPr lang="de-DE" sz="2000" dirty="0"/>
              <a:t>Vorträge, Lesungen, Exkursionen </a:t>
            </a:r>
            <a:endParaRPr lang="de-DE" sz="2000" dirty="0" smtClean="0"/>
          </a:p>
          <a:p>
            <a:pPr lvl="1">
              <a:buFont typeface="Wingdings" pitchFamily="2" charset="2"/>
              <a:buChar char="§"/>
            </a:pPr>
            <a:endParaRPr lang="de-DE" dirty="0"/>
          </a:p>
          <a:p>
            <a:pPr lvl="1">
              <a:buFont typeface="Wingdings" pitchFamily="2" charset="2"/>
              <a:buChar char="§"/>
            </a:pPr>
            <a:r>
              <a:rPr lang="de-DE" sz="2000" dirty="0"/>
              <a:t>Weitere Angebote werden rechtzeitig bekanntgegeben</a:t>
            </a:r>
          </a:p>
        </p:txBody>
      </p:sp>
    </p:spTree>
    <p:extLst>
      <p:ext uri="{BB962C8B-B14F-4D97-AF65-F5344CB8AC3E}">
        <p14:creationId xmlns:p14="http://schemas.microsoft.com/office/powerpoint/2010/main" xmlns="" val="230371348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22</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Anne-Frank-Projekt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9" name="Titel 1"/>
          <p:cNvSpPr txBox="1">
            <a:spLocks/>
          </p:cNvSpPr>
          <p:nvPr/>
        </p:nvSpPr>
        <p:spPr bwMode="auto">
          <a:xfrm>
            <a:off x="273050" y="957660"/>
            <a:ext cx="71882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000" dirty="0"/>
              <a:t>Katholische Erwachsenenbildung im Bistum Trier</a:t>
            </a:r>
          </a:p>
        </p:txBody>
      </p:sp>
      <p:sp>
        <p:nvSpPr>
          <p:cNvPr id="10" name="Textfeld 9"/>
          <p:cNvSpPr txBox="1"/>
          <p:nvPr/>
        </p:nvSpPr>
        <p:spPr>
          <a:xfrm>
            <a:off x="3818958" y="3314012"/>
            <a:ext cx="4680520" cy="1477328"/>
          </a:xfrm>
          <a:prstGeom prst="rect">
            <a:avLst/>
          </a:prstGeom>
          <a:noFill/>
        </p:spPr>
        <p:txBody>
          <a:bodyPr wrap="square" rtlCol="0">
            <a:spAutoFit/>
          </a:bodyPr>
          <a:lstStyle/>
          <a:p>
            <a:r>
              <a:rPr lang="de-DE" sz="1800" dirty="0" smtClean="0"/>
              <a:t>KEB Dekanat Wittlich</a:t>
            </a:r>
            <a:br>
              <a:rPr lang="de-DE" sz="1800" dirty="0" smtClean="0"/>
            </a:br>
            <a:r>
              <a:rPr lang="de-DE" sz="1800" dirty="0" err="1" smtClean="0"/>
              <a:t>Auf'm</a:t>
            </a:r>
            <a:r>
              <a:rPr lang="de-DE" sz="1800" dirty="0" smtClean="0"/>
              <a:t> </a:t>
            </a:r>
            <a:r>
              <a:rPr lang="de-DE" sz="1800" dirty="0" err="1" smtClean="0"/>
              <a:t>Geifen</a:t>
            </a:r>
            <a:r>
              <a:rPr lang="de-DE" sz="1800" dirty="0" smtClean="0"/>
              <a:t> 12</a:t>
            </a:r>
            <a:br>
              <a:rPr lang="de-DE" sz="1800" dirty="0" smtClean="0"/>
            </a:br>
            <a:r>
              <a:rPr lang="de-DE" sz="1800" dirty="0" smtClean="0"/>
              <a:t>54516 Wittlich</a:t>
            </a:r>
            <a:br>
              <a:rPr lang="de-DE" sz="1800" dirty="0" smtClean="0"/>
            </a:br>
            <a:r>
              <a:rPr lang="de-DE" sz="1800" dirty="0" smtClean="0"/>
              <a:t>dekanat.wittlich@bistum-trier.de</a:t>
            </a:r>
            <a:br>
              <a:rPr lang="de-DE" sz="1800" dirty="0" smtClean="0"/>
            </a:br>
            <a:endParaRPr lang="de-DE" sz="1800" dirty="0"/>
          </a:p>
        </p:txBody>
      </p:sp>
      <p:pic>
        <p:nvPicPr>
          <p:cNvPr id="11" name="Grafik 10" descr="http://cms.bistum-trier.de/bistum-trier/Integrale?MODULE=Frontend.Media&amp;ACTION=ViewMediaObject&amp;Media.PK=1079&amp;Media.Object.ObjectType=full"/>
          <p:cNvPicPr/>
          <p:nvPr/>
        </p:nvPicPr>
        <p:blipFill>
          <a:blip r:embed="rId2" cstate="print"/>
          <a:srcRect/>
          <a:stretch>
            <a:fillRect/>
          </a:stretch>
        </p:blipFill>
        <p:spPr bwMode="auto">
          <a:xfrm>
            <a:off x="353118" y="1772816"/>
            <a:ext cx="2819400" cy="3916680"/>
          </a:xfrm>
          <a:prstGeom prst="rect">
            <a:avLst/>
          </a:prstGeom>
          <a:noFill/>
          <a:ln w="9525">
            <a:noFill/>
            <a:miter lim="800000"/>
            <a:headEnd/>
            <a:tailEnd/>
          </a:ln>
        </p:spPr>
      </p:pic>
      <p:pic>
        <p:nvPicPr>
          <p:cNvPr id="12" name="Picture 2" descr="C:\Users\A575526\Desktop\Bildungsplattform.jpg"/>
          <p:cNvPicPr>
            <a:picLocks noChangeAspect="1" noChangeArrowheads="1"/>
          </p:cNvPicPr>
          <p:nvPr/>
        </p:nvPicPr>
        <p:blipFill>
          <a:blip r:embed="rId3" cstate="print"/>
          <a:srcRect/>
          <a:stretch>
            <a:fillRect/>
          </a:stretch>
        </p:blipFill>
        <p:spPr bwMode="auto">
          <a:xfrm>
            <a:off x="3116764" y="1772816"/>
            <a:ext cx="5851525" cy="1362075"/>
          </a:xfrm>
          <a:prstGeom prst="rect">
            <a:avLst/>
          </a:prstGeom>
          <a:noFill/>
        </p:spPr>
      </p:pic>
    </p:spTree>
    <p:extLst>
      <p:ext uri="{BB962C8B-B14F-4D97-AF65-F5344CB8AC3E}">
        <p14:creationId xmlns:p14="http://schemas.microsoft.com/office/powerpoint/2010/main" xmlns="" val="131626941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23</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Anne-Frank-Projekt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9" name="Titel 1"/>
          <p:cNvSpPr txBox="1">
            <a:spLocks/>
          </p:cNvSpPr>
          <p:nvPr/>
        </p:nvSpPr>
        <p:spPr bwMode="auto">
          <a:xfrm>
            <a:off x="273050" y="957660"/>
            <a:ext cx="71882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000" dirty="0"/>
              <a:t>Katholische </a:t>
            </a:r>
            <a:r>
              <a:rPr lang="de-DE" sz="2000" dirty="0" smtClean="0"/>
              <a:t>Erwachsenenbildung: Ausrichtung und Ziele</a:t>
            </a:r>
            <a:endParaRPr lang="de-DE" sz="2000" dirty="0"/>
          </a:p>
        </p:txBody>
      </p:sp>
      <p:sp>
        <p:nvSpPr>
          <p:cNvPr id="13" name="Rechteck 12"/>
          <p:cNvSpPr/>
          <p:nvPr/>
        </p:nvSpPr>
        <p:spPr>
          <a:xfrm>
            <a:off x="7737442" y="484621"/>
            <a:ext cx="967715" cy="504056"/>
          </a:xfrm>
          <a:prstGeom prst="rect">
            <a:avLst/>
          </a:prstGeom>
          <a:blipFill rotWithShape="0">
            <a:blip r:embed="rId2" cstate="prin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4" name="Textfeld 13"/>
          <p:cNvSpPr txBox="1"/>
          <p:nvPr/>
        </p:nvSpPr>
        <p:spPr>
          <a:xfrm>
            <a:off x="8074603" y="700645"/>
            <a:ext cx="792088" cy="369332"/>
          </a:xfrm>
          <a:prstGeom prst="rect">
            <a:avLst/>
          </a:prstGeom>
          <a:noFill/>
        </p:spPr>
        <p:txBody>
          <a:bodyPr wrap="square" rtlCol="0">
            <a:spAutoFit/>
          </a:bodyPr>
          <a:lstStyle/>
          <a:p>
            <a:pPr algn="l" eaLnBrk="1" fontAlgn="auto" hangingPunct="1">
              <a:spcBef>
                <a:spcPts val="0"/>
              </a:spcBef>
              <a:spcAft>
                <a:spcPts val="0"/>
              </a:spcAft>
            </a:pPr>
            <a:r>
              <a:rPr lang="de-DE" sz="1800" dirty="0" smtClean="0">
                <a:solidFill>
                  <a:prstClr val="white"/>
                </a:solidFill>
                <a:latin typeface="Book Antiqua"/>
              </a:rPr>
              <a:t>KEB</a:t>
            </a:r>
            <a:endParaRPr lang="de-DE" sz="1800" dirty="0">
              <a:solidFill>
                <a:prstClr val="white"/>
              </a:solidFill>
              <a:latin typeface="Book Antiqua"/>
            </a:endParaRPr>
          </a:p>
        </p:txBody>
      </p:sp>
      <p:sp>
        <p:nvSpPr>
          <p:cNvPr id="16" name="Rechteck 15"/>
          <p:cNvSpPr/>
          <p:nvPr/>
        </p:nvSpPr>
        <p:spPr>
          <a:xfrm>
            <a:off x="334251" y="1527188"/>
            <a:ext cx="4176464" cy="1077218"/>
          </a:xfrm>
          <a:prstGeom prst="rect">
            <a:avLst/>
          </a:prstGeom>
        </p:spPr>
        <p:txBody>
          <a:bodyPr wrap="square">
            <a:spAutoFit/>
          </a:bodyPr>
          <a:lstStyle/>
          <a:p>
            <a:pPr algn="just"/>
            <a:r>
              <a:rPr lang="de-DE" sz="1600" dirty="0" smtClean="0"/>
              <a:t>Die Katholische Erwachsenenbildung  gehört zum Spektrum der vielfältigen öffentlichen Bildungsangebote in Rheinland-Pfalz und im Saarland</a:t>
            </a:r>
            <a:endParaRPr lang="de-DE" sz="1600" dirty="0"/>
          </a:p>
        </p:txBody>
      </p:sp>
      <p:sp>
        <p:nvSpPr>
          <p:cNvPr id="17" name="Rechteck 16"/>
          <p:cNvSpPr/>
          <p:nvPr/>
        </p:nvSpPr>
        <p:spPr>
          <a:xfrm>
            <a:off x="4726739" y="1527188"/>
            <a:ext cx="4032448" cy="830997"/>
          </a:xfrm>
          <a:prstGeom prst="rect">
            <a:avLst/>
          </a:prstGeom>
        </p:spPr>
        <p:txBody>
          <a:bodyPr wrap="square">
            <a:spAutoFit/>
          </a:bodyPr>
          <a:lstStyle/>
          <a:p>
            <a:pPr algn="just"/>
            <a:r>
              <a:rPr lang="de-DE" sz="1600" dirty="0" smtClean="0"/>
              <a:t>Die Arbeit ist inspiriert von der Kernbotschaft des christlichen Glaubens . „Damit sie das Leben in Fülle haben“  </a:t>
            </a:r>
            <a:endParaRPr lang="de-DE" sz="1600" dirty="0"/>
          </a:p>
        </p:txBody>
      </p:sp>
      <p:sp>
        <p:nvSpPr>
          <p:cNvPr id="18" name="Rechteck 17"/>
          <p:cNvSpPr/>
          <p:nvPr/>
        </p:nvSpPr>
        <p:spPr>
          <a:xfrm>
            <a:off x="334251" y="3111364"/>
            <a:ext cx="4032448" cy="830997"/>
          </a:xfrm>
          <a:prstGeom prst="rect">
            <a:avLst/>
          </a:prstGeom>
        </p:spPr>
        <p:txBody>
          <a:bodyPr wrap="square">
            <a:spAutoFit/>
          </a:bodyPr>
          <a:lstStyle/>
          <a:p>
            <a:pPr algn="just"/>
            <a:r>
              <a:rPr lang="de-DE" sz="1600" dirty="0" smtClean="0"/>
              <a:t>Sie ermöglicht Bildung für ein gelingendes Leben. Weniger das Faktenwissen steht im Mittelpunk</a:t>
            </a:r>
            <a:endParaRPr lang="de-DE" sz="1600" dirty="0"/>
          </a:p>
        </p:txBody>
      </p:sp>
      <p:sp>
        <p:nvSpPr>
          <p:cNvPr id="19" name="Rechteck 18"/>
          <p:cNvSpPr/>
          <p:nvPr/>
        </p:nvSpPr>
        <p:spPr>
          <a:xfrm>
            <a:off x="4726739" y="2624792"/>
            <a:ext cx="4139952" cy="1323439"/>
          </a:xfrm>
          <a:prstGeom prst="rect">
            <a:avLst/>
          </a:prstGeom>
        </p:spPr>
        <p:txBody>
          <a:bodyPr wrap="square">
            <a:spAutoFit/>
          </a:bodyPr>
          <a:lstStyle/>
          <a:p>
            <a:pPr algn="just"/>
            <a:r>
              <a:rPr lang="de-DE" sz="1600" dirty="0" smtClean="0"/>
              <a:t>KEB fördert die Entwicklung von Fähigkeiten, damit Menschen auch in rasch sich verändernden Zeiten die eigenen Kompetenzen zur Gestaltung des Lebens konstruktiv und phantasievoll weiterentwickeln können</a:t>
            </a:r>
            <a:endParaRPr lang="de-DE" sz="1600" dirty="0"/>
          </a:p>
        </p:txBody>
      </p:sp>
      <p:sp>
        <p:nvSpPr>
          <p:cNvPr id="20" name="Rechteck 19"/>
          <p:cNvSpPr/>
          <p:nvPr/>
        </p:nvSpPr>
        <p:spPr>
          <a:xfrm>
            <a:off x="334251" y="4407508"/>
            <a:ext cx="4104456" cy="830997"/>
          </a:xfrm>
          <a:prstGeom prst="rect">
            <a:avLst/>
          </a:prstGeom>
        </p:spPr>
        <p:txBody>
          <a:bodyPr wrap="square">
            <a:spAutoFit/>
          </a:bodyPr>
          <a:lstStyle/>
          <a:p>
            <a:pPr algn="just"/>
            <a:r>
              <a:rPr lang="de-DE" sz="1600" dirty="0" smtClean="0"/>
              <a:t>Ist offen für Angehörige aller Konfessionen und Religionen mit einer großen Bandbreite unterschiedlicher Themen und Fragen</a:t>
            </a:r>
            <a:endParaRPr lang="de-DE" sz="1600" dirty="0"/>
          </a:p>
        </p:txBody>
      </p:sp>
      <p:sp>
        <p:nvSpPr>
          <p:cNvPr id="21" name="Rechteck 20"/>
          <p:cNvSpPr/>
          <p:nvPr/>
        </p:nvSpPr>
        <p:spPr>
          <a:xfrm>
            <a:off x="4726739" y="4453969"/>
            <a:ext cx="4032448" cy="830997"/>
          </a:xfrm>
          <a:prstGeom prst="rect">
            <a:avLst/>
          </a:prstGeom>
        </p:spPr>
        <p:txBody>
          <a:bodyPr wrap="square">
            <a:spAutoFit/>
          </a:bodyPr>
          <a:lstStyle/>
          <a:p>
            <a:pPr algn="just"/>
            <a:r>
              <a:rPr lang="de-DE" sz="1600" dirty="0" smtClean="0"/>
              <a:t>Die Katholische Erwachsenenbildung im Bistum Trier ist eine staatlich anerkannte Einrichtung der Weiterbildung</a:t>
            </a:r>
            <a:endParaRPr lang="de-DE" sz="1600" dirty="0"/>
          </a:p>
        </p:txBody>
      </p:sp>
    </p:spTree>
    <p:extLst>
      <p:ext uri="{BB962C8B-B14F-4D97-AF65-F5344CB8AC3E}">
        <p14:creationId xmlns:p14="http://schemas.microsoft.com/office/powerpoint/2010/main" xmlns="" val="199246449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24</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Anne-Frank-Projekt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9" name="Titel 1"/>
          <p:cNvSpPr txBox="1">
            <a:spLocks/>
          </p:cNvSpPr>
          <p:nvPr/>
        </p:nvSpPr>
        <p:spPr bwMode="auto">
          <a:xfrm>
            <a:off x="273050" y="957660"/>
            <a:ext cx="71882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000" dirty="0"/>
              <a:t>Katholische </a:t>
            </a:r>
            <a:r>
              <a:rPr lang="de-DE" sz="2000" dirty="0" smtClean="0"/>
              <a:t>Erwachsenenbildung: Themen und Programm</a:t>
            </a:r>
            <a:endParaRPr lang="de-DE" sz="2000" dirty="0"/>
          </a:p>
        </p:txBody>
      </p:sp>
      <p:sp>
        <p:nvSpPr>
          <p:cNvPr id="13" name="Rechteck 12"/>
          <p:cNvSpPr/>
          <p:nvPr/>
        </p:nvSpPr>
        <p:spPr>
          <a:xfrm>
            <a:off x="7737442" y="484621"/>
            <a:ext cx="967715" cy="504056"/>
          </a:xfrm>
          <a:prstGeom prst="rect">
            <a:avLst/>
          </a:prstGeom>
          <a:blipFill rotWithShape="0">
            <a:blip r:embed="rId2" cstate="prin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4" name="Textfeld 13"/>
          <p:cNvSpPr txBox="1"/>
          <p:nvPr/>
        </p:nvSpPr>
        <p:spPr>
          <a:xfrm>
            <a:off x="8074603" y="700645"/>
            <a:ext cx="792088" cy="369332"/>
          </a:xfrm>
          <a:prstGeom prst="rect">
            <a:avLst/>
          </a:prstGeom>
          <a:noFill/>
        </p:spPr>
        <p:txBody>
          <a:bodyPr wrap="square" rtlCol="0">
            <a:spAutoFit/>
          </a:bodyPr>
          <a:lstStyle/>
          <a:p>
            <a:pPr algn="l" eaLnBrk="1" fontAlgn="auto" hangingPunct="1">
              <a:spcBef>
                <a:spcPts val="0"/>
              </a:spcBef>
              <a:spcAft>
                <a:spcPts val="0"/>
              </a:spcAft>
            </a:pPr>
            <a:r>
              <a:rPr lang="de-DE" sz="1800" dirty="0" smtClean="0">
                <a:solidFill>
                  <a:prstClr val="white"/>
                </a:solidFill>
                <a:latin typeface="Book Antiqua"/>
              </a:rPr>
              <a:t>KEB</a:t>
            </a:r>
            <a:endParaRPr lang="de-DE" sz="1800" dirty="0">
              <a:solidFill>
                <a:prstClr val="white"/>
              </a:solidFill>
              <a:latin typeface="Book Antiqua"/>
            </a:endParaRPr>
          </a:p>
        </p:txBody>
      </p:sp>
      <p:sp>
        <p:nvSpPr>
          <p:cNvPr id="15" name="Inhaltsplatzhalter 2"/>
          <p:cNvSpPr>
            <a:spLocks noGrp="1"/>
          </p:cNvSpPr>
          <p:nvPr>
            <p:ph idx="1"/>
          </p:nvPr>
        </p:nvSpPr>
        <p:spPr>
          <a:xfrm>
            <a:off x="457199" y="1265437"/>
            <a:ext cx="8409492" cy="4521200"/>
          </a:xfrm>
        </p:spPr>
        <p:txBody>
          <a:bodyPr/>
          <a:lstStyle/>
          <a:p>
            <a:pPr lvl="1">
              <a:lnSpc>
                <a:spcPct val="150000"/>
              </a:lnSpc>
              <a:buFont typeface="Wingdings" pitchFamily="2" charset="2"/>
              <a:buChar char="§"/>
            </a:pPr>
            <a:r>
              <a:rPr lang="de-DE" sz="2000" dirty="0"/>
              <a:t>Persönlichkeit </a:t>
            </a:r>
            <a:r>
              <a:rPr lang="de-DE" sz="2000" dirty="0" smtClean="0"/>
              <a:t>entfalten</a:t>
            </a:r>
            <a:endParaRPr lang="de-DE" dirty="0"/>
          </a:p>
          <a:p>
            <a:pPr lvl="1">
              <a:lnSpc>
                <a:spcPct val="150000"/>
              </a:lnSpc>
              <a:buFont typeface="Wingdings" pitchFamily="2" charset="2"/>
              <a:buChar char="§"/>
            </a:pPr>
            <a:r>
              <a:rPr lang="de-DE" sz="2000" dirty="0"/>
              <a:t>Religion und Spiritualität</a:t>
            </a:r>
          </a:p>
          <a:p>
            <a:pPr lvl="1">
              <a:lnSpc>
                <a:spcPct val="150000"/>
              </a:lnSpc>
              <a:buFont typeface="Wingdings" pitchFamily="2" charset="2"/>
              <a:buChar char="§"/>
            </a:pPr>
            <a:r>
              <a:rPr lang="de-DE" sz="2000" dirty="0"/>
              <a:t>Welt und Gesellschaft gestalten</a:t>
            </a:r>
          </a:p>
          <a:p>
            <a:pPr lvl="1">
              <a:lnSpc>
                <a:spcPct val="150000"/>
              </a:lnSpc>
              <a:buFont typeface="Wingdings" pitchFamily="2" charset="2"/>
              <a:buChar char="§"/>
            </a:pPr>
            <a:r>
              <a:rPr lang="de-DE" sz="2000" dirty="0"/>
              <a:t>ganzheitliche Gesundheit</a:t>
            </a:r>
          </a:p>
          <a:p>
            <a:pPr lvl="1">
              <a:lnSpc>
                <a:spcPct val="150000"/>
              </a:lnSpc>
              <a:buFont typeface="Wingdings" pitchFamily="2" charset="2"/>
              <a:buChar char="§"/>
            </a:pPr>
            <a:r>
              <a:rPr lang="de-DE" sz="2000" dirty="0"/>
              <a:t>Kultur</a:t>
            </a:r>
          </a:p>
          <a:p>
            <a:pPr lvl="1">
              <a:lnSpc>
                <a:spcPct val="150000"/>
              </a:lnSpc>
              <a:buFont typeface="Wingdings" pitchFamily="2" charset="2"/>
              <a:buChar char="§"/>
            </a:pPr>
            <a:r>
              <a:rPr lang="de-DE" sz="2000" dirty="0"/>
              <a:t>Qualifizierungsangebote für Ehrenamt und Beruf</a:t>
            </a:r>
          </a:p>
          <a:p>
            <a:pPr lvl="1">
              <a:lnSpc>
                <a:spcPct val="150000"/>
              </a:lnSpc>
              <a:buFont typeface="Wingdings" pitchFamily="2" charset="2"/>
              <a:buChar char="§"/>
            </a:pPr>
            <a:r>
              <a:rPr lang="de-DE" sz="2000" dirty="0"/>
              <a:t>Arbeit und </a:t>
            </a:r>
            <a:r>
              <a:rPr lang="de-DE" sz="2000" dirty="0" smtClean="0"/>
              <a:t>Schöpfung</a:t>
            </a:r>
          </a:p>
          <a:p>
            <a:pPr lvl="1">
              <a:lnSpc>
                <a:spcPct val="150000"/>
              </a:lnSpc>
              <a:buFont typeface="Wingdings" pitchFamily="2" charset="2"/>
              <a:buChar char="§"/>
            </a:pPr>
            <a:r>
              <a:rPr lang="de-DE" sz="2000" dirty="0" smtClean="0"/>
              <a:t>Beteiligung am Anne-Frank-Projekt mit einem Filmangebot (Titel ist noch in Abstimmung)</a:t>
            </a:r>
          </a:p>
          <a:p>
            <a:pPr>
              <a:lnSpc>
                <a:spcPct val="150000"/>
              </a:lnSpc>
              <a:buFont typeface="Wingdings" pitchFamily="2" charset="2"/>
              <a:buChar char="§"/>
            </a:pPr>
            <a:endParaRPr lang="de-DE" sz="2000" dirty="0"/>
          </a:p>
        </p:txBody>
      </p:sp>
    </p:spTree>
    <p:extLst>
      <p:ext uri="{BB962C8B-B14F-4D97-AF65-F5344CB8AC3E}">
        <p14:creationId xmlns:p14="http://schemas.microsoft.com/office/powerpoint/2010/main" xmlns="" val="388190820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25</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Anne-Frank-Projekt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9" name="Titel 1"/>
          <p:cNvSpPr txBox="1">
            <a:spLocks/>
          </p:cNvSpPr>
          <p:nvPr/>
        </p:nvSpPr>
        <p:spPr bwMode="auto">
          <a:xfrm>
            <a:off x="273050" y="957660"/>
            <a:ext cx="71882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000" dirty="0"/>
              <a:t>Förderverein KZ Gedenkstätte </a:t>
            </a:r>
            <a:r>
              <a:rPr lang="de-DE" sz="2000" dirty="0" err="1"/>
              <a:t>Hinzert</a:t>
            </a:r>
            <a:r>
              <a:rPr lang="de-DE" sz="2000" dirty="0"/>
              <a:t> e.V.</a:t>
            </a:r>
          </a:p>
        </p:txBody>
      </p:sp>
      <p:sp>
        <p:nvSpPr>
          <p:cNvPr id="14" name="Textfeld 13"/>
          <p:cNvSpPr txBox="1"/>
          <p:nvPr/>
        </p:nvSpPr>
        <p:spPr>
          <a:xfrm>
            <a:off x="8074603" y="700645"/>
            <a:ext cx="792088" cy="369332"/>
          </a:xfrm>
          <a:prstGeom prst="rect">
            <a:avLst/>
          </a:prstGeom>
          <a:noFill/>
        </p:spPr>
        <p:txBody>
          <a:bodyPr wrap="square" rtlCol="0">
            <a:spAutoFit/>
          </a:bodyPr>
          <a:lstStyle/>
          <a:p>
            <a:pPr algn="l" eaLnBrk="1" fontAlgn="auto" hangingPunct="1">
              <a:spcBef>
                <a:spcPts val="0"/>
              </a:spcBef>
              <a:spcAft>
                <a:spcPts val="0"/>
              </a:spcAft>
            </a:pPr>
            <a:r>
              <a:rPr lang="de-DE" sz="1800" dirty="0" smtClean="0">
                <a:solidFill>
                  <a:prstClr val="white"/>
                </a:solidFill>
                <a:latin typeface="Book Antiqua"/>
              </a:rPr>
              <a:t>KEB</a:t>
            </a:r>
            <a:endParaRPr lang="de-DE" sz="1800" dirty="0">
              <a:solidFill>
                <a:prstClr val="white"/>
              </a:solidFill>
              <a:latin typeface="Book Antiqua"/>
            </a:endParaRPr>
          </a:p>
        </p:txBody>
      </p:sp>
      <p:sp>
        <p:nvSpPr>
          <p:cNvPr id="15" name="Inhaltsplatzhalter 2"/>
          <p:cNvSpPr>
            <a:spLocks noGrp="1"/>
          </p:cNvSpPr>
          <p:nvPr>
            <p:ph idx="1"/>
          </p:nvPr>
        </p:nvSpPr>
        <p:spPr>
          <a:xfrm>
            <a:off x="457199" y="1397000"/>
            <a:ext cx="8013447" cy="4521200"/>
          </a:xfrm>
        </p:spPr>
        <p:txBody>
          <a:bodyPr/>
          <a:lstStyle/>
          <a:p>
            <a:pPr>
              <a:lnSpc>
                <a:spcPct val="150000"/>
              </a:lnSpc>
            </a:pPr>
            <a:r>
              <a:rPr lang="de-DE" sz="2000" dirty="0" smtClean="0"/>
              <a:t>Vortragsangebote Georg Mertes:</a:t>
            </a:r>
            <a:endParaRPr lang="de-DE" sz="2000" dirty="0"/>
          </a:p>
          <a:p>
            <a:pPr lvl="1">
              <a:buFont typeface="Wingdings" pitchFamily="2" charset="2"/>
              <a:buChar char="§"/>
            </a:pPr>
            <a:r>
              <a:rPr lang="de-DE" sz="2000" dirty="0"/>
              <a:t>„Wie aus ganz normalen Menschen Massenmörder werden</a:t>
            </a:r>
            <a:r>
              <a:rPr lang="de-DE" sz="2000" dirty="0" smtClean="0"/>
              <a:t>?“</a:t>
            </a:r>
          </a:p>
          <a:p>
            <a:pPr lvl="1">
              <a:buFont typeface="Wingdings" pitchFamily="2" charset="2"/>
              <a:buChar char="§"/>
            </a:pPr>
            <a:endParaRPr lang="de-DE" sz="2000" dirty="0"/>
          </a:p>
          <a:p>
            <a:pPr lvl="1">
              <a:buFont typeface="Wingdings" pitchFamily="2" charset="2"/>
              <a:buChar char="§"/>
            </a:pPr>
            <a:r>
              <a:rPr lang="de-DE" sz="2000" dirty="0"/>
              <a:t>„Wo hin bewegt sich die Neue Rechte in Europa in der Tradition der faschistischen Bewegungen des 20. Jahrhunderts</a:t>
            </a:r>
            <a:r>
              <a:rPr lang="de-DE" sz="2000" dirty="0" smtClean="0"/>
              <a:t>?“</a:t>
            </a:r>
          </a:p>
          <a:p>
            <a:pPr lvl="1">
              <a:buFont typeface="Wingdings" pitchFamily="2" charset="2"/>
              <a:buChar char="§"/>
            </a:pPr>
            <a:endParaRPr lang="de-DE" sz="2000" dirty="0"/>
          </a:p>
          <a:p>
            <a:pPr lvl="1">
              <a:buFont typeface="Wingdings" pitchFamily="2" charset="2"/>
              <a:buChar char="§"/>
            </a:pPr>
            <a:r>
              <a:rPr lang="de-DE" sz="2000" dirty="0"/>
              <a:t>Referat über Gedenkstätte KZ </a:t>
            </a:r>
            <a:r>
              <a:rPr lang="de-DE" sz="2000" dirty="0" err="1"/>
              <a:t>Hinzert</a:t>
            </a:r>
            <a:r>
              <a:rPr lang="de-DE" sz="2000" dirty="0"/>
              <a:t> bei konkretem örtlichem und thematischem </a:t>
            </a:r>
            <a:r>
              <a:rPr lang="de-DE" sz="2000" dirty="0" smtClean="0"/>
              <a:t>Zusammenhang</a:t>
            </a:r>
          </a:p>
          <a:p>
            <a:pPr lvl="1">
              <a:buFont typeface="Wingdings" pitchFamily="2" charset="2"/>
              <a:buChar char="§"/>
            </a:pPr>
            <a:endParaRPr lang="de-DE" sz="2000" dirty="0" smtClean="0"/>
          </a:p>
          <a:p>
            <a:pPr lvl="1">
              <a:buFont typeface="Wingdings" pitchFamily="2" charset="2"/>
              <a:buChar char="§"/>
            </a:pPr>
            <a:r>
              <a:rPr lang="de-DE" sz="2000" dirty="0" smtClean="0"/>
              <a:t>Unterstützung Peer-Guide-Education</a:t>
            </a:r>
          </a:p>
          <a:p>
            <a:pPr>
              <a:lnSpc>
                <a:spcPct val="150000"/>
              </a:lnSpc>
            </a:pPr>
            <a:endParaRPr lang="de-DE" sz="2000" dirty="0"/>
          </a:p>
        </p:txBody>
      </p:sp>
      <p:grpSp>
        <p:nvGrpSpPr>
          <p:cNvPr id="11" name="Gruppieren 10"/>
          <p:cNvGrpSpPr/>
          <p:nvPr/>
        </p:nvGrpSpPr>
        <p:grpSpPr>
          <a:xfrm>
            <a:off x="7596627" y="473955"/>
            <a:ext cx="1108530" cy="637593"/>
            <a:chOff x="6352720" y="4806451"/>
            <a:chExt cx="1108530" cy="637593"/>
          </a:xfrm>
        </p:grpSpPr>
        <p:pic>
          <p:nvPicPr>
            <p:cNvPr id="12" name="Picture 6" descr="Bildbeschreibu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352720" y="4806451"/>
              <a:ext cx="1108530" cy="637593"/>
            </a:xfrm>
            <a:prstGeom prst="rect">
              <a:avLst/>
            </a:prstGeom>
            <a:noFill/>
            <a:extLst>
              <a:ext uri="{909E8E84-426E-40DD-AFC4-6F175D3DCCD1}">
                <a14:hiddenFill xmlns:a14="http://schemas.microsoft.com/office/drawing/2010/main" xmlns="">
                  <a:solidFill>
                    <a:srgbClr val="FFFFFF"/>
                  </a:solidFill>
                </a14:hiddenFill>
              </a:ext>
            </a:extLst>
          </p:spPr>
        </p:pic>
        <p:sp>
          <p:nvSpPr>
            <p:cNvPr id="16" name="Textfeld 15"/>
            <p:cNvSpPr txBox="1"/>
            <p:nvPr/>
          </p:nvSpPr>
          <p:spPr>
            <a:xfrm>
              <a:off x="6352720" y="4810944"/>
              <a:ext cx="1108530" cy="553998"/>
            </a:xfrm>
            <a:prstGeom prst="rect">
              <a:avLst/>
            </a:prstGeom>
            <a:noFill/>
          </p:spPr>
          <p:txBody>
            <a:bodyPr wrap="square" rtlCol="0">
              <a:spAutoFit/>
            </a:bodyPr>
            <a:lstStyle/>
            <a:p>
              <a:pPr algn="l" eaLnBrk="1" fontAlgn="auto" hangingPunct="1">
                <a:spcBef>
                  <a:spcPts val="0"/>
                </a:spcBef>
                <a:spcAft>
                  <a:spcPts val="0"/>
                </a:spcAft>
              </a:pPr>
              <a:r>
                <a:rPr lang="de-DE" sz="1000" dirty="0" smtClean="0">
                  <a:solidFill>
                    <a:prstClr val="white"/>
                  </a:solidFill>
                  <a:latin typeface="Book Antiqua"/>
                </a:rPr>
                <a:t>Förderverein Gedenkstätte KZ </a:t>
              </a:r>
              <a:r>
                <a:rPr lang="de-DE" sz="1000" dirty="0" err="1" smtClean="0">
                  <a:solidFill>
                    <a:prstClr val="white"/>
                  </a:solidFill>
                  <a:latin typeface="Book Antiqua"/>
                </a:rPr>
                <a:t>Hinzert</a:t>
              </a:r>
              <a:r>
                <a:rPr lang="de-DE" sz="1000" dirty="0" smtClean="0">
                  <a:solidFill>
                    <a:prstClr val="white"/>
                  </a:solidFill>
                  <a:latin typeface="Book Antiqua"/>
                </a:rPr>
                <a:t> e.V.</a:t>
              </a:r>
              <a:endParaRPr lang="de-DE" sz="1000" dirty="0">
                <a:solidFill>
                  <a:prstClr val="white"/>
                </a:solidFill>
                <a:latin typeface="Book Antiqua"/>
              </a:endParaRPr>
            </a:p>
          </p:txBody>
        </p:sp>
      </p:grpSp>
    </p:spTree>
    <p:extLst>
      <p:ext uri="{BB962C8B-B14F-4D97-AF65-F5344CB8AC3E}">
        <p14:creationId xmlns:p14="http://schemas.microsoft.com/office/powerpoint/2010/main" xmlns="" val="206323357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26</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Anne-Frank-Projekt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9" name="Titel 1"/>
          <p:cNvSpPr txBox="1">
            <a:spLocks/>
          </p:cNvSpPr>
          <p:nvPr/>
        </p:nvSpPr>
        <p:spPr bwMode="auto">
          <a:xfrm>
            <a:off x="273050" y="957660"/>
            <a:ext cx="71882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000" dirty="0"/>
              <a:t>Eröffnung Projektwochen und </a:t>
            </a:r>
            <a:r>
              <a:rPr lang="de-DE" sz="2000" dirty="0" smtClean="0"/>
              <a:t>Ausstellung</a:t>
            </a:r>
            <a:endParaRPr lang="de-DE" sz="2000" dirty="0"/>
          </a:p>
        </p:txBody>
      </p:sp>
      <p:sp>
        <p:nvSpPr>
          <p:cNvPr id="15" name="Inhaltsplatzhalter 2"/>
          <p:cNvSpPr>
            <a:spLocks noGrp="1"/>
          </p:cNvSpPr>
          <p:nvPr>
            <p:ph idx="1"/>
          </p:nvPr>
        </p:nvSpPr>
        <p:spPr>
          <a:xfrm>
            <a:off x="457199" y="1397000"/>
            <a:ext cx="8013447" cy="4521200"/>
          </a:xfrm>
        </p:spPr>
        <p:txBody>
          <a:bodyPr/>
          <a:lstStyle/>
          <a:p>
            <a:pPr lvl="1">
              <a:lnSpc>
                <a:spcPts val="3000"/>
              </a:lnSpc>
              <a:buFont typeface="Wingdings" pitchFamily="2" charset="2"/>
              <a:buChar char="§"/>
            </a:pPr>
            <a:r>
              <a:rPr lang="de-DE" sz="2000" dirty="0"/>
              <a:t>Empfang zur Ausstellungseröffnung, </a:t>
            </a:r>
            <a:r>
              <a:rPr lang="de-DE" sz="2000" i="1" dirty="0"/>
              <a:t>Mittwoch, 14.11.2018, </a:t>
            </a:r>
            <a:r>
              <a:rPr lang="de-DE" sz="2000" i="1" dirty="0" smtClean="0"/>
              <a:t> 18:00 </a:t>
            </a:r>
            <a:r>
              <a:rPr lang="de-DE" sz="2000" i="1" dirty="0"/>
              <a:t>Uhr</a:t>
            </a:r>
          </a:p>
          <a:p>
            <a:pPr lvl="1">
              <a:lnSpc>
                <a:spcPts val="3000"/>
              </a:lnSpc>
              <a:buFont typeface="Wingdings" pitchFamily="2" charset="2"/>
              <a:buChar char="§"/>
            </a:pPr>
            <a:r>
              <a:rPr lang="de-DE" sz="2000" dirty="0"/>
              <a:t>Begrüßung, Ottmar </a:t>
            </a:r>
            <a:r>
              <a:rPr lang="de-DE" sz="2000" dirty="0" err="1"/>
              <a:t>Hauprich</a:t>
            </a:r>
            <a:r>
              <a:rPr lang="de-DE" sz="2000" dirty="0"/>
              <a:t>, Theatergruppe Hetzerath </a:t>
            </a:r>
          </a:p>
          <a:p>
            <a:pPr lvl="1">
              <a:lnSpc>
                <a:spcPts val="3000"/>
              </a:lnSpc>
              <a:buFont typeface="Wingdings" pitchFamily="2" charset="2"/>
              <a:buChar char="§"/>
            </a:pPr>
            <a:r>
              <a:rPr lang="de-DE" sz="2000" u="sng" dirty="0"/>
              <a:t>Eröffnungsworte:  </a:t>
            </a:r>
          </a:p>
          <a:p>
            <a:pPr lvl="1">
              <a:lnSpc>
                <a:spcPts val="3000"/>
              </a:lnSpc>
              <a:buFont typeface="Wingdings" pitchFamily="2" charset="2"/>
              <a:buChar char="§"/>
            </a:pPr>
            <a:r>
              <a:rPr lang="de-DE" sz="2000" dirty="0" err="1"/>
              <a:t>Malu</a:t>
            </a:r>
            <a:r>
              <a:rPr lang="de-DE" sz="2000" dirty="0"/>
              <a:t> Dreyer, Ministerpräsidentin </a:t>
            </a:r>
            <a:r>
              <a:rPr lang="de-DE" sz="2000" dirty="0" smtClean="0"/>
              <a:t>RLP</a:t>
            </a:r>
            <a:endParaRPr lang="de-DE" sz="2000" dirty="0"/>
          </a:p>
          <a:p>
            <a:pPr lvl="1">
              <a:lnSpc>
                <a:spcPts val="3000"/>
              </a:lnSpc>
              <a:buFont typeface="Wingdings" pitchFamily="2" charset="2"/>
              <a:buChar char="§"/>
            </a:pPr>
            <a:r>
              <a:rPr lang="de-DE" sz="2000" dirty="0" smtClean="0"/>
              <a:t>Verbandsbürgermeister</a:t>
            </a:r>
            <a:r>
              <a:rPr lang="de-DE" sz="2000" dirty="0"/>
              <a:t>, Landrat auf Anfrage</a:t>
            </a:r>
          </a:p>
          <a:p>
            <a:pPr lvl="1">
              <a:lnSpc>
                <a:spcPts val="3000"/>
              </a:lnSpc>
              <a:buFont typeface="Wingdings" pitchFamily="2" charset="2"/>
              <a:buChar char="§"/>
            </a:pPr>
            <a:r>
              <a:rPr lang="de-DE" sz="2000" dirty="0"/>
              <a:t>Patrick Siegele, Leiter </a:t>
            </a:r>
            <a:r>
              <a:rPr lang="de-DE" sz="2000" dirty="0" smtClean="0"/>
              <a:t>Anne-Frank-Zentrum Berlin </a:t>
            </a:r>
            <a:r>
              <a:rPr lang="de-DE" sz="2000" dirty="0"/>
              <a:t>oder Vertreter</a:t>
            </a:r>
          </a:p>
          <a:p>
            <a:pPr lvl="1">
              <a:lnSpc>
                <a:spcPts val="3000"/>
              </a:lnSpc>
              <a:buFont typeface="Wingdings" pitchFamily="2" charset="2"/>
              <a:buChar char="§"/>
            </a:pPr>
            <a:r>
              <a:rPr lang="de-DE" sz="2000" dirty="0"/>
              <a:t>René </a:t>
            </a:r>
            <a:r>
              <a:rPr lang="de-DE" sz="2000" dirty="0" err="1"/>
              <a:t>Richtscheid</a:t>
            </a:r>
            <a:r>
              <a:rPr lang="de-DE" sz="2000" dirty="0"/>
              <a:t>, Geschäftsführer, Emil-Frank-Institut, Wittlich</a:t>
            </a:r>
          </a:p>
          <a:p>
            <a:pPr lvl="1">
              <a:lnSpc>
                <a:spcPts val="3000"/>
              </a:lnSpc>
              <a:buFont typeface="Wingdings" pitchFamily="2" charset="2"/>
              <a:buChar char="§"/>
            </a:pPr>
            <a:r>
              <a:rPr lang="de-DE" sz="2000" dirty="0"/>
              <a:t>Werner </a:t>
            </a:r>
            <a:r>
              <a:rPr lang="de-DE" sz="2000" dirty="0" err="1"/>
              <a:t>Monzel</a:t>
            </a:r>
            <a:r>
              <a:rPr lang="de-DE" sz="2000" dirty="0"/>
              <a:t>, Ortsbürgermeister Hetzerath</a:t>
            </a:r>
          </a:p>
          <a:p>
            <a:pPr lvl="1">
              <a:lnSpc>
                <a:spcPts val="3000"/>
              </a:lnSpc>
              <a:buFont typeface="Wingdings" pitchFamily="2" charset="2"/>
              <a:buChar char="§"/>
            </a:pPr>
            <a:r>
              <a:rPr lang="de-DE" sz="2000" dirty="0"/>
              <a:t>Vorstellung der Peer-Guides (wichtiger Bestandteil des Abends)</a:t>
            </a:r>
          </a:p>
          <a:p>
            <a:pPr>
              <a:lnSpc>
                <a:spcPct val="150000"/>
              </a:lnSpc>
            </a:pPr>
            <a:endParaRPr lang="de-DE" sz="2000" dirty="0"/>
          </a:p>
        </p:txBody>
      </p:sp>
    </p:spTree>
    <p:extLst>
      <p:ext uri="{BB962C8B-B14F-4D97-AF65-F5344CB8AC3E}">
        <p14:creationId xmlns:p14="http://schemas.microsoft.com/office/powerpoint/2010/main" xmlns="" val="311874062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27</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 Frank 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9" name="Titel 1"/>
          <p:cNvSpPr txBox="1">
            <a:spLocks/>
          </p:cNvSpPr>
          <p:nvPr/>
        </p:nvSpPr>
        <p:spPr bwMode="auto">
          <a:xfrm>
            <a:off x="273050" y="957660"/>
            <a:ext cx="71882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000" dirty="0"/>
              <a:t>Schirmherrschaft</a:t>
            </a:r>
          </a:p>
        </p:txBody>
      </p:sp>
      <p:sp>
        <p:nvSpPr>
          <p:cNvPr id="15" name="Inhaltsplatzhalter 2"/>
          <p:cNvSpPr>
            <a:spLocks noGrp="1"/>
          </p:cNvSpPr>
          <p:nvPr>
            <p:ph idx="1"/>
          </p:nvPr>
        </p:nvSpPr>
        <p:spPr>
          <a:xfrm>
            <a:off x="457199" y="1397000"/>
            <a:ext cx="8013447" cy="4521200"/>
          </a:xfrm>
        </p:spPr>
        <p:txBody>
          <a:bodyPr/>
          <a:lstStyle/>
          <a:p>
            <a:pPr>
              <a:lnSpc>
                <a:spcPts val="3000"/>
              </a:lnSpc>
            </a:pPr>
            <a:r>
              <a:rPr lang="de-DE" sz="2400" dirty="0"/>
              <a:t>Ministerpräsidentin des </a:t>
            </a:r>
            <a:r>
              <a:rPr lang="de-DE" sz="2400" dirty="0" smtClean="0"/>
              <a:t>Landes</a:t>
            </a:r>
          </a:p>
          <a:p>
            <a:pPr>
              <a:lnSpc>
                <a:spcPts val="3000"/>
              </a:lnSpc>
            </a:pPr>
            <a:r>
              <a:rPr lang="de-DE" sz="2400" dirty="0" smtClean="0"/>
              <a:t>Rheinland-Pfalz</a:t>
            </a:r>
            <a:endParaRPr lang="de-DE" sz="2400" dirty="0"/>
          </a:p>
          <a:p>
            <a:pPr>
              <a:lnSpc>
                <a:spcPts val="3000"/>
              </a:lnSpc>
            </a:pPr>
            <a:r>
              <a:rPr lang="de-DE" sz="2400" dirty="0" smtClean="0"/>
              <a:t>				</a:t>
            </a:r>
            <a:r>
              <a:rPr lang="de-DE" sz="2400" dirty="0" err="1" smtClean="0"/>
              <a:t>Malu</a:t>
            </a:r>
            <a:r>
              <a:rPr lang="de-DE" sz="2400" dirty="0" smtClean="0"/>
              <a:t> </a:t>
            </a:r>
            <a:r>
              <a:rPr lang="de-DE" sz="2400" dirty="0"/>
              <a:t>Dreyer</a:t>
            </a:r>
          </a:p>
          <a:p>
            <a:pPr>
              <a:lnSpc>
                <a:spcPct val="150000"/>
              </a:lnSpc>
            </a:pPr>
            <a:endParaRPr lang="de-DE" sz="2000" dirty="0"/>
          </a:p>
        </p:txBody>
      </p:sp>
      <p:sp>
        <p:nvSpPr>
          <p:cNvPr id="8" name="Textfeld 7"/>
          <p:cNvSpPr txBox="1"/>
          <p:nvPr/>
        </p:nvSpPr>
        <p:spPr>
          <a:xfrm>
            <a:off x="1459629" y="3024049"/>
            <a:ext cx="5688632" cy="2246769"/>
          </a:xfrm>
          <a:prstGeom prst="rect">
            <a:avLst/>
          </a:prstGeom>
          <a:noFill/>
        </p:spPr>
        <p:txBody>
          <a:bodyPr wrap="square" rtlCol="0">
            <a:spAutoFit/>
          </a:bodyPr>
          <a:lstStyle/>
          <a:p>
            <a:pPr algn="just"/>
            <a:r>
              <a:rPr lang="de-DE" sz="2000" dirty="0" smtClean="0"/>
              <a:t>„von der Erinnerung hängt es ab, ob Menschen die Lehren aus der Vergangenheit beherzigen. Die Demokratie in Deutschland ist stark und wehrhaft, aber nicht selbstverständlich. Wir müssen sehr sensibel für die aktuellen Gefährdungen sein“</a:t>
            </a:r>
          </a:p>
          <a:p>
            <a:pPr algn="just"/>
            <a:endParaRPr lang="de-DE" sz="2000" dirty="0" smtClean="0"/>
          </a:p>
          <a:p>
            <a:pPr algn="just"/>
            <a:r>
              <a:rPr lang="de-DE" sz="2000" dirty="0" smtClean="0"/>
              <a:t>			</a:t>
            </a:r>
            <a:endParaRPr lang="de-DE" sz="2400" dirty="0"/>
          </a:p>
        </p:txBody>
      </p:sp>
      <p:sp>
        <p:nvSpPr>
          <p:cNvPr id="10" name="Textfeld 9"/>
          <p:cNvSpPr txBox="1"/>
          <p:nvPr/>
        </p:nvSpPr>
        <p:spPr>
          <a:xfrm>
            <a:off x="4507145" y="4901486"/>
            <a:ext cx="3312369" cy="738664"/>
          </a:xfrm>
          <a:prstGeom prst="rect">
            <a:avLst/>
          </a:prstGeom>
          <a:noFill/>
        </p:spPr>
        <p:txBody>
          <a:bodyPr wrap="square" rtlCol="0">
            <a:spAutoFit/>
          </a:bodyPr>
          <a:lstStyle/>
          <a:p>
            <a:r>
              <a:rPr lang="de-DE" sz="1400" dirty="0" smtClean="0"/>
              <a:t>(</a:t>
            </a:r>
            <a:r>
              <a:rPr lang="de-DE" sz="1400" dirty="0" err="1" smtClean="0"/>
              <a:t>Malu</a:t>
            </a:r>
            <a:r>
              <a:rPr lang="de-DE" sz="1400" dirty="0" smtClean="0"/>
              <a:t> Dreyer im Januar 2017 anlässlich des Gedenktages für die Opfer des Nationalsozialismus)</a:t>
            </a:r>
            <a:endParaRPr lang="de-DE" sz="1400" dirty="0"/>
          </a:p>
        </p:txBody>
      </p:sp>
      <p:pic>
        <p:nvPicPr>
          <p:cNvPr id="3074" name="Picture 2" descr="Bildergebnis für malu dreyer">
            <a:hlinkClick r:id="rId2"/>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650228" y="565852"/>
            <a:ext cx="2996066" cy="199737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6872066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C9E069EE-35D2-4A84-82AC-37C244E1BB1D}" type="slidenum">
              <a:rPr lang="en-US"/>
              <a:pPr/>
              <a:t>28</a:t>
            </a:fld>
            <a:endParaRPr lang="en-US" dirty="0"/>
          </a:p>
        </p:txBody>
      </p:sp>
      <p:sp>
        <p:nvSpPr>
          <p:cNvPr id="6" name="Datumsplatzhalter 5"/>
          <p:cNvSpPr>
            <a:spLocks noGrp="1"/>
          </p:cNvSpPr>
          <p:nvPr>
            <p:ph type="dt" sz="half" idx="12"/>
          </p:nvPr>
        </p:nvSpPr>
        <p:spPr/>
        <p:txBody>
          <a:bodyPr/>
          <a:lstStyle/>
          <a:p>
            <a:fld id="{B29A7792-42AC-49BE-9C4B-F40629885787}" type="datetime1">
              <a:rPr lang="de-DE"/>
              <a:pPr/>
              <a:t>27.11.2018</a:t>
            </a:fld>
            <a:endParaRPr lang="en-US" dirty="0"/>
          </a:p>
          <a:p>
            <a:endParaRPr lang="en-US" dirty="0"/>
          </a:p>
        </p:txBody>
      </p:sp>
      <p:sp>
        <p:nvSpPr>
          <p:cNvPr id="2" name="Titel 1"/>
          <p:cNvSpPr>
            <a:spLocks noGrp="1"/>
          </p:cNvSpPr>
          <p:nvPr>
            <p:ph type="title"/>
          </p:nvPr>
        </p:nvSpPr>
        <p:spPr>
          <a:xfrm>
            <a:off x="273050" y="276225"/>
            <a:ext cx="7188200" cy="369332"/>
          </a:xfrm>
        </p:spPr>
        <p:txBody>
          <a:bodyPr/>
          <a:lstStyle/>
          <a:p>
            <a:r>
              <a:rPr lang="de-DE" dirty="0" smtClean="0">
                <a:solidFill>
                  <a:schemeClr val="tx1">
                    <a:lumMod val="50000"/>
                    <a:lumOff val="50000"/>
                  </a:schemeClr>
                </a:solidFill>
              </a:rPr>
              <a:t>Anne Frank Projekt 2018</a:t>
            </a:r>
            <a:endParaRPr lang="de-DE" dirty="0">
              <a:solidFill>
                <a:schemeClr val="tx1">
                  <a:lumMod val="50000"/>
                  <a:lumOff val="50000"/>
                </a:schemeClr>
              </a:solidFill>
            </a:endParaRPr>
          </a:p>
        </p:txBody>
      </p:sp>
      <p:sp>
        <p:nvSpPr>
          <p:cNvPr id="7" name="Rectangle 101"/>
          <p:cNvSpPr txBox="1">
            <a:spLocks noChangeArrowheads="1"/>
          </p:cNvSpPr>
          <p:nvPr/>
        </p:nvSpPr>
        <p:spPr bwMode="auto">
          <a:xfrm>
            <a:off x="276225" y="6084888"/>
            <a:ext cx="4318000" cy="142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defTabSz="774700" rtl="0" eaLnBrk="0" fontAlgn="base" hangingPunct="0">
              <a:spcBef>
                <a:spcPct val="0"/>
              </a:spcBef>
              <a:spcAft>
                <a:spcPct val="0"/>
              </a:spcAft>
              <a:defRPr sz="800" kern="1200">
                <a:solidFill>
                  <a:schemeClr val="tx1"/>
                </a:solidFill>
                <a:latin typeface="TKTypeRegular" pitchFamily="34" charset="0"/>
                <a:ea typeface="+mn-ea"/>
                <a:cs typeface="+mn-cs"/>
              </a:defRPr>
            </a:lvl1pPr>
            <a:lvl2pPr marL="457200" algn="ctr" rtl="0" eaLnBrk="0" fontAlgn="base" hangingPunct="0">
              <a:spcBef>
                <a:spcPct val="0"/>
              </a:spcBef>
              <a:spcAft>
                <a:spcPct val="0"/>
              </a:spcAft>
              <a:defRPr sz="1200" kern="1200">
                <a:solidFill>
                  <a:schemeClr val="tx1"/>
                </a:solidFill>
                <a:latin typeface="TKTypeRegular" pitchFamily="34" charset="0"/>
                <a:ea typeface="+mn-ea"/>
                <a:cs typeface="+mn-cs"/>
              </a:defRPr>
            </a:lvl2pPr>
            <a:lvl3pPr marL="914400" algn="ctr" rtl="0" eaLnBrk="0" fontAlgn="base" hangingPunct="0">
              <a:spcBef>
                <a:spcPct val="0"/>
              </a:spcBef>
              <a:spcAft>
                <a:spcPct val="0"/>
              </a:spcAft>
              <a:defRPr sz="1200" kern="1200">
                <a:solidFill>
                  <a:schemeClr val="tx1"/>
                </a:solidFill>
                <a:latin typeface="TKTypeRegular" pitchFamily="34" charset="0"/>
                <a:ea typeface="+mn-ea"/>
                <a:cs typeface="+mn-cs"/>
              </a:defRPr>
            </a:lvl3pPr>
            <a:lvl4pPr marL="1371600" algn="ctr" rtl="0" eaLnBrk="0" fontAlgn="base" hangingPunct="0">
              <a:spcBef>
                <a:spcPct val="0"/>
              </a:spcBef>
              <a:spcAft>
                <a:spcPct val="0"/>
              </a:spcAft>
              <a:defRPr sz="1200" kern="1200">
                <a:solidFill>
                  <a:schemeClr val="tx1"/>
                </a:solidFill>
                <a:latin typeface="TKTypeRegular" pitchFamily="34" charset="0"/>
                <a:ea typeface="+mn-ea"/>
                <a:cs typeface="+mn-cs"/>
              </a:defRPr>
            </a:lvl4pPr>
            <a:lvl5pPr marL="1828800" algn="ctr" rtl="0" eaLnBrk="0" fontAlgn="base" hangingPunct="0">
              <a:spcBef>
                <a:spcPct val="0"/>
              </a:spcBef>
              <a:spcAft>
                <a:spcPct val="0"/>
              </a:spcAft>
              <a:defRPr sz="1200" kern="1200">
                <a:solidFill>
                  <a:schemeClr val="tx1"/>
                </a:solidFill>
                <a:latin typeface="TKTypeRegular" pitchFamily="34" charset="0"/>
                <a:ea typeface="+mn-ea"/>
                <a:cs typeface="+mn-cs"/>
              </a:defRPr>
            </a:lvl5pPr>
            <a:lvl6pPr marL="2286000" algn="l" defTabSz="914400" rtl="0" eaLnBrk="1" latinLnBrk="0" hangingPunct="1">
              <a:defRPr sz="1200" kern="1200">
                <a:solidFill>
                  <a:schemeClr val="tx1"/>
                </a:solidFill>
                <a:latin typeface="TKTypeRegular" pitchFamily="34" charset="0"/>
                <a:ea typeface="+mn-ea"/>
                <a:cs typeface="+mn-cs"/>
              </a:defRPr>
            </a:lvl6pPr>
            <a:lvl7pPr marL="2743200" algn="l" defTabSz="914400" rtl="0" eaLnBrk="1" latinLnBrk="0" hangingPunct="1">
              <a:defRPr sz="1200" kern="1200">
                <a:solidFill>
                  <a:schemeClr val="tx1"/>
                </a:solidFill>
                <a:latin typeface="TKTypeRegular" pitchFamily="34" charset="0"/>
                <a:ea typeface="+mn-ea"/>
                <a:cs typeface="+mn-cs"/>
              </a:defRPr>
            </a:lvl7pPr>
            <a:lvl8pPr marL="3200400" algn="l" defTabSz="914400" rtl="0" eaLnBrk="1" latinLnBrk="0" hangingPunct="1">
              <a:defRPr sz="1200" kern="1200">
                <a:solidFill>
                  <a:schemeClr val="tx1"/>
                </a:solidFill>
                <a:latin typeface="TKTypeRegular" pitchFamily="34" charset="0"/>
                <a:ea typeface="+mn-ea"/>
                <a:cs typeface="+mn-cs"/>
              </a:defRPr>
            </a:lvl8pPr>
            <a:lvl9pPr marL="3657600" algn="l" defTabSz="914400" rtl="0" eaLnBrk="1" latinLnBrk="0" hangingPunct="1">
              <a:defRPr sz="1200" kern="1200">
                <a:solidFill>
                  <a:schemeClr val="tx1"/>
                </a:solidFill>
                <a:latin typeface="TKTypeRegular" pitchFamily="34" charset="0"/>
                <a:ea typeface="+mn-ea"/>
                <a:cs typeface="+mn-cs"/>
              </a:defRPr>
            </a:lvl9pPr>
          </a:lstStyle>
          <a:p>
            <a:r>
              <a:rPr lang="en-US" dirty="0" smtClean="0"/>
              <a:t>Anne Frank </a:t>
            </a:r>
            <a:r>
              <a:rPr lang="en-US" dirty="0" err="1" smtClean="0"/>
              <a:t>Projekt</a:t>
            </a:r>
            <a:r>
              <a:rPr lang="en-US" dirty="0" smtClean="0"/>
              <a:t> 2018 – </a:t>
            </a:r>
            <a:r>
              <a:rPr lang="en-US" dirty="0" err="1" smtClean="0"/>
              <a:t>Informationsveranstaltung</a:t>
            </a:r>
            <a:endParaRPr lang="en-US" dirty="0"/>
          </a:p>
        </p:txBody>
      </p:sp>
      <p:sp>
        <p:nvSpPr>
          <p:cNvPr id="9" name="Titel 1"/>
          <p:cNvSpPr txBox="1">
            <a:spLocks/>
          </p:cNvSpPr>
          <p:nvPr/>
        </p:nvSpPr>
        <p:spPr bwMode="auto">
          <a:xfrm>
            <a:off x="273050" y="957660"/>
            <a:ext cx="71882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739775" rtl="0" eaLnBrk="0" fontAlgn="base" hangingPunct="0">
              <a:spcBef>
                <a:spcPct val="0"/>
              </a:spcBef>
              <a:spcAft>
                <a:spcPct val="0"/>
              </a:spcAft>
              <a:defRPr sz="2400">
                <a:solidFill>
                  <a:schemeClr val="tx1"/>
                </a:solidFill>
                <a:latin typeface="+mj-lt"/>
                <a:ea typeface="+mj-ea"/>
                <a:cs typeface="+mj-cs"/>
              </a:defRPr>
            </a:lvl1pPr>
            <a:lvl2pPr algn="l" defTabSz="739775" rtl="0" eaLnBrk="0" fontAlgn="base" hangingPunct="0">
              <a:spcBef>
                <a:spcPct val="0"/>
              </a:spcBef>
              <a:spcAft>
                <a:spcPct val="0"/>
              </a:spcAft>
              <a:defRPr sz="2400">
                <a:solidFill>
                  <a:schemeClr val="tx1"/>
                </a:solidFill>
                <a:latin typeface="TKTypeMedium" pitchFamily="34" charset="0"/>
              </a:defRPr>
            </a:lvl2pPr>
            <a:lvl3pPr algn="l" defTabSz="739775" rtl="0" eaLnBrk="0" fontAlgn="base" hangingPunct="0">
              <a:spcBef>
                <a:spcPct val="0"/>
              </a:spcBef>
              <a:spcAft>
                <a:spcPct val="0"/>
              </a:spcAft>
              <a:defRPr sz="2400">
                <a:solidFill>
                  <a:schemeClr val="tx1"/>
                </a:solidFill>
                <a:latin typeface="TKTypeMedium" pitchFamily="34" charset="0"/>
              </a:defRPr>
            </a:lvl3pPr>
            <a:lvl4pPr algn="l" defTabSz="739775" rtl="0" eaLnBrk="0" fontAlgn="base" hangingPunct="0">
              <a:spcBef>
                <a:spcPct val="0"/>
              </a:spcBef>
              <a:spcAft>
                <a:spcPct val="0"/>
              </a:spcAft>
              <a:defRPr sz="2400">
                <a:solidFill>
                  <a:schemeClr val="tx1"/>
                </a:solidFill>
                <a:latin typeface="TKTypeMedium" pitchFamily="34" charset="0"/>
              </a:defRPr>
            </a:lvl4pPr>
            <a:lvl5pPr algn="l" defTabSz="739775" rtl="0" eaLnBrk="0" fontAlgn="base" hangingPunct="0">
              <a:spcBef>
                <a:spcPct val="0"/>
              </a:spcBef>
              <a:spcAft>
                <a:spcPct val="0"/>
              </a:spcAft>
              <a:defRPr sz="2400">
                <a:solidFill>
                  <a:schemeClr val="tx1"/>
                </a:solidFill>
                <a:latin typeface="TKTypeMedium" pitchFamily="34" charset="0"/>
              </a:defRPr>
            </a:lvl5pPr>
            <a:lvl6pPr marL="457200" algn="l" defTabSz="739775" rtl="0" eaLnBrk="0" fontAlgn="base" hangingPunct="0">
              <a:spcBef>
                <a:spcPct val="0"/>
              </a:spcBef>
              <a:spcAft>
                <a:spcPct val="0"/>
              </a:spcAft>
              <a:defRPr sz="2400">
                <a:solidFill>
                  <a:schemeClr val="tx1"/>
                </a:solidFill>
                <a:latin typeface="TKTypeMedium" pitchFamily="34" charset="0"/>
              </a:defRPr>
            </a:lvl6pPr>
            <a:lvl7pPr marL="914400" algn="l" defTabSz="739775" rtl="0" eaLnBrk="0" fontAlgn="base" hangingPunct="0">
              <a:spcBef>
                <a:spcPct val="0"/>
              </a:spcBef>
              <a:spcAft>
                <a:spcPct val="0"/>
              </a:spcAft>
              <a:defRPr sz="2400">
                <a:solidFill>
                  <a:schemeClr val="tx1"/>
                </a:solidFill>
                <a:latin typeface="TKTypeMedium" pitchFamily="34" charset="0"/>
              </a:defRPr>
            </a:lvl7pPr>
            <a:lvl8pPr marL="1371600" algn="l" defTabSz="739775" rtl="0" eaLnBrk="0" fontAlgn="base" hangingPunct="0">
              <a:spcBef>
                <a:spcPct val="0"/>
              </a:spcBef>
              <a:spcAft>
                <a:spcPct val="0"/>
              </a:spcAft>
              <a:defRPr sz="2400">
                <a:solidFill>
                  <a:schemeClr val="tx1"/>
                </a:solidFill>
                <a:latin typeface="TKTypeMedium" pitchFamily="34" charset="0"/>
              </a:defRPr>
            </a:lvl8pPr>
            <a:lvl9pPr marL="1828800" algn="l" defTabSz="739775" rtl="0" eaLnBrk="0" fontAlgn="base" hangingPunct="0">
              <a:spcBef>
                <a:spcPct val="0"/>
              </a:spcBef>
              <a:spcAft>
                <a:spcPct val="0"/>
              </a:spcAft>
              <a:defRPr sz="2400">
                <a:solidFill>
                  <a:schemeClr val="tx1"/>
                </a:solidFill>
                <a:latin typeface="TKTypeMedium" pitchFamily="34" charset="0"/>
              </a:defRPr>
            </a:lvl9pPr>
          </a:lstStyle>
          <a:p>
            <a:r>
              <a:rPr lang="de-DE" sz="2000" dirty="0" smtClean="0"/>
              <a:t>Fragen / Diskussion</a:t>
            </a:r>
            <a:endParaRPr lang="de-DE" sz="2000" dirty="0"/>
          </a:p>
        </p:txBody>
      </p:sp>
    </p:spTree>
    <p:extLst>
      <p:ext uri="{BB962C8B-B14F-4D97-AF65-F5344CB8AC3E}">
        <p14:creationId xmlns:p14="http://schemas.microsoft.com/office/powerpoint/2010/main" xmlns="" val="294166040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 reqver=&quot;21047&quot;&gt;&lt;version val=&quot;23267&quot;/&gt;&lt;CPresentation id=&quot;1&quot;&gt;&lt;m_precDefaultNumber/&gt;&lt;m_precDefaultPercent/&gt;&lt;m_precDefaultDate&gt;&lt;m_bNumberIsYear val=&quot;0&quot;/&gt;&lt;m_strFormatTime&gt;%d/%m/%Y&lt;/m_strFormatTime&gt;&lt;/m_precDefaultDate&gt;&lt;m_precDefaultYear&gt;&lt;m_bNumberIsYear val=&quot;0&quot;/&gt;&lt;m_strFormatTime&gt;%Y&lt;/m_strFormatTime&gt;&lt;/m_precDefaultYear&gt;&lt;m_precDefaultQuarter&gt;&lt;m_bNumberIsYear val=&quot;0&quot;/&gt;&lt;m_strFormatTime&gt;Q%5&lt;/m_strFormatTime&gt;&lt;/m_precDefaultQuarter&gt;&lt;m_precDefaultMonth&gt;&lt;m_bNumberIsYear val=&quot;0&quot;/&gt;&lt;m_strFormatTime&gt;%1&lt;/m_strFormatTime&gt;&lt;/m_precDefaultMonth&gt;&lt;m_precDefaultWeek&gt;&lt;m_bNumberIsYear val=&quot;0&quot;/&gt;&lt;m_strFormatTime&gt;%4&lt;/m_strFormatTime&gt;&lt;/m_precDefaultWeek&gt;&lt;m_precDefaultDay&gt;&lt;m_bNumberIsYear val=&quot;0&quot;/&gt;&lt;m_strFormatTime&gt;%#d&lt;/m_strFormatTime&gt;&lt;/m_precDefaultDay&gt;&lt;m_mruColor&gt;&lt;m_vecMRU length=&quot;0&quot;/&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4q8TuU78lEmcdX8q6aGVgg"/>
</p:tagLst>
</file>

<file path=ppt/theme/theme1.xml><?xml version="1.0" encoding="utf-8"?>
<a:theme xmlns:a="http://schemas.openxmlformats.org/drawingml/2006/main" name="JAKpresent_wMakro">
  <a:themeElements>
    <a:clrScheme name="JAKpresent_wMakro 2">
      <a:dk1>
        <a:srgbClr val="000000"/>
      </a:dk1>
      <a:lt1>
        <a:srgbClr val="FFFFFF"/>
      </a:lt1>
      <a:dk2>
        <a:srgbClr val="0F337D"/>
      </a:dk2>
      <a:lt2>
        <a:srgbClr val="969696"/>
      </a:lt2>
      <a:accent1>
        <a:srgbClr val="D36909"/>
      </a:accent1>
      <a:accent2>
        <a:srgbClr val="58A31F"/>
      </a:accent2>
      <a:accent3>
        <a:srgbClr val="FFFFFF"/>
      </a:accent3>
      <a:accent4>
        <a:srgbClr val="000000"/>
      </a:accent4>
      <a:accent5>
        <a:srgbClr val="E6B9AA"/>
      </a:accent5>
      <a:accent6>
        <a:srgbClr val="4F931B"/>
      </a:accent6>
      <a:hlink>
        <a:srgbClr val="4B65AD"/>
      </a:hlink>
      <a:folHlink>
        <a:srgbClr val="E4B900"/>
      </a:folHlink>
    </a:clrScheme>
    <a:fontScheme name="JAKpresent_wMakro">
      <a:majorFont>
        <a:latin typeface="TKTypeMedium"/>
        <a:ea typeface=""/>
        <a:cs typeface=""/>
      </a:majorFont>
      <a:minorFont>
        <a:latin typeface="TKTypeMedium"/>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folHlink"/>
        </a:solidFill>
        <a:ln w="9525" cap="flat" cmpd="sng" algn="ctr">
          <a:solidFill>
            <a:srgbClr val="A2A3A5"/>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36000" tIns="45720" rIns="3600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TKTypeRegular" pitchFamily="34" charset="0"/>
          </a:defRPr>
        </a:defPPr>
      </a:lstStyle>
    </a:spDef>
    <a:lnDef>
      <a:spPr bwMode="auto">
        <a:xfrm>
          <a:off x="0" y="0"/>
          <a:ext cx="1" cy="1"/>
        </a:xfrm>
        <a:custGeom>
          <a:avLst/>
          <a:gdLst/>
          <a:ahLst/>
          <a:cxnLst/>
          <a:rect l="0" t="0" r="0" b="0"/>
          <a:pathLst/>
        </a:custGeom>
        <a:solidFill>
          <a:schemeClr val="folHlink"/>
        </a:solidFill>
        <a:ln w="9525" cap="flat" cmpd="sng" algn="ctr">
          <a:solidFill>
            <a:srgbClr val="A2A3A5"/>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36000" tIns="45720" rIns="3600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TKTypeRegular" pitchFamily="34" charset="0"/>
          </a:defRPr>
        </a:defPPr>
      </a:lstStyle>
    </a:lnDef>
  </a:objectDefaults>
  <a:extraClrSchemeLst>
    <a:extraClrScheme>
      <a:clrScheme name="JAKpresent_wMakro 1">
        <a:dk1>
          <a:srgbClr val="000000"/>
        </a:dk1>
        <a:lt1>
          <a:srgbClr val="FFFFFF"/>
        </a:lt1>
        <a:dk2>
          <a:srgbClr val="7C7C7C"/>
        </a:dk2>
        <a:lt2>
          <a:srgbClr val="A2A3A5"/>
        </a:lt2>
        <a:accent1>
          <a:srgbClr val="003361"/>
        </a:accent1>
        <a:accent2>
          <a:srgbClr val="006EAB"/>
        </a:accent2>
        <a:accent3>
          <a:srgbClr val="FFFFFF"/>
        </a:accent3>
        <a:accent4>
          <a:srgbClr val="000000"/>
        </a:accent4>
        <a:accent5>
          <a:srgbClr val="AAADB7"/>
        </a:accent5>
        <a:accent6>
          <a:srgbClr val="00639B"/>
        </a:accent6>
        <a:hlink>
          <a:srgbClr val="70ACE2"/>
        </a:hlink>
        <a:folHlink>
          <a:srgbClr val="C5C6C8"/>
        </a:folHlink>
      </a:clrScheme>
      <a:clrMap bg1="lt1" tx1="dk1" bg2="lt2" tx2="dk2" accent1="accent1" accent2="accent2" accent3="accent3" accent4="accent4" accent5="accent5" accent6="accent6" hlink="hlink" folHlink="folHlink"/>
    </a:extraClrScheme>
    <a:extraClrScheme>
      <a:clrScheme name="JAKpresent_wMakro 2">
        <a:dk1>
          <a:srgbClr val="000000"/>
        </a:dk1>
        <a:lt1>
          <a:srgbClr val="FFFFFF"/>
        </a:lt1>
        <a:dk2>
          <a:srgbClr val="0F337D"/>
        </a:dk2>
        <a:lt2>
          <a:srgbClr val="969696"/>
        </a:lt2>
        <a:accent1>
          <a:srgbClr val="D36909"/>
        </a:accent1>
        <a:accent2>
          <a:srgbClr val="58A31F"/>
        </a:accent2>
        <a:accent3>
          <a:srgbClr val="FFFFFF"/>
        </a:accent3>
        <a:accent4>
          <a:srgbClr val="000000"/>
        </a:accent4>
        <a:accent5>
          <a:srgbClr val="E6B9AA"/>
        </a:accent5>
        <a:accent6>
          <a:srgbClr val="4F931B"/>
        </a:accent6>
        <a:hlink>
          <a:srgbClr val="4B65AD"/>
        </a:hlink>
        <a:folHlink>
          <a:srgbClr val="E4B900"/>
        </a:folHlink>
      </a:clrScheme>
      <a:clrMap bg1="lt1" tx1="dk1" bg2="lt2" tx2="dk2" accent1="accent1" accent2="accent2" accent3="accent3" accent4="accent4" accent5="accent5" accent6="accent6" hlink="hlink" folHlink="folHlink"/>
    </a:extraClrScheme>
    <a:extraClrScheme>
      <a:clrScheme name="JAKpresent_wMakro 3">
        <a:dk1>
          <a:srgbClr val="000000"/>
        </a:dk1>
        <a:lt1>
          <a:srgbClr val="FFFFFF"/>
        </a:lt1>
        <a:dk2>
          <a:srgbClr val="0F337D"/>
        </a:dk2>
        <a:lt2>
          <a:srgbClr val="EE9E1C"/>
        </a:lt2>
        <a:accent1>
          <a:srgbClr val="D14607"/>
        </a:accent1>
        <a:accent2>
          <a:srgbClr val="FFD213"/>
        </a:accent2>
        <a:accent3>
          <a:srgbClr val="FFFFFF"/>
        </a:accent3>
        <a:accent4>
          <a:srgbClr val="000000"/>
        </a:accent4>
        <a:accent5>
          <a:srgbClr val="E5B0AA"/>
        </a:accent5>
        <a:accent6>
          <a:srgbClr val="E7BE10"/>
        </a:accent6>
        <a:hlink>
          <a:srgbClr val="6ECF25"/>
        </a:hlink>
        <a:folHlink>
          <a:srgbClr val="6E96C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1590</Words>
  <Application>Microsoft Office PowerPoint</Application>
  <PresentationFormat>Bildschirmpräsentation (4:3)</PresentationFormat>
  <Paragraphs>318</Paragraphs>
  <Slides>28</Slides>
  <Notes>0</Notes>
  <HiddenSlides>0</HiddenSlides>
  <MMClips>0</MMClips>
  <ScaleCrop>false</ScaleCrop>
  <HeadingPairs>
    <vt:vector size="6" baseType="variant">
      <vt:variant>
        <vt:lpstr>Design</vt:lpstr>
      </vt:variant>
      <vt:variant>
        <vt:i4>1</vt:i4>
      </vt:variant>
      <vt:variant>
        <vt:lpstr>Eingebettete OLE-Server</vt:lpstr>
      </vt:variant>
      <vt:variant>
        <vt:i4>1</vt:i4>
      </vt:variant>
      <vt:variant>
        <vt:lpstr>Folientitel</vt:lpstr>
      </vt:variant>
      <vt:variant>
        <vt:i4>28</vt:i4>
      </vt:variant>
    </vt:vector>
  </HeadingPairs>
  <TitlesOfParts>
    <vt:vector size="30" baseType="lpstr">
      <vt:lpstr>JAKpresent_wMakro</vt:lpstr>
      <vt:lpstr>think-cell Folie</vt:lpstr>
      <vt:lpstr>„Anne Frank Projekt“</vt:lpstr>
      <vt:lpstr>Anne Frank Projekt 2018</vt:lpstr>
      <vt:lpstr>Anne Frank Projekt 2018</vt:lpstr>
      <vt:lpstr>Anne Frank Projekt 2018</vt:lpstr>
      <vt:lpstr>Anne Frank Projekt 2018</vt:lpstr>
      <vt:lpstr>Anne Frank Projekt 2018</vt:lpstr>
      <vt:lpstr>Anne Frank Projekt 2018</vt:lpstr>
      <vt:lpstr>Anne Frank Projekt 2018</vt:lpstr>
      <vt:lpstr>Anne Frank Projekt 2018</vt:lpstr>
      <vt:lpstr>Anne Frank Projekt 2018</vt:lpstr>
      <vt:lpstr>Anne Frank Projekt 2018</vt:lpstr>
      <vt:lpstr>Anne Frank Projekt 2018</vt:lpstr>
      <vt:lpstr>Anne Frank Projekt 2018</vt:lpstr>
      <vt:lpstr>Anne Frank Projekt 2018</vt:lpstr>
      <vt:lpstr>Anne Frank Projekt 2018</vt:lpstr>
      <vt:lpstr>Anne Frank Projekt 2018</vt:lpstr>
      <vt:lpstr>Anne Frank Projekt 2018</vt:lpstr>
      <vt:lpstr>Anne Frank Projekt 2018</vt:lpstr>
      <vt:lpstr>Anne Frank Projekt 2018</vt:lpstr>
      <vt:lpstr>Anne Frank Projekt 2018</vt:lpstr>
      <vt:lpstr>Anne Frank Projekt 2018</vt:lpstr>
      <vt:lpstr>Anne-Frank-Projekt 2018</vt:lpstr>
      <vt:lpstr>Anne-Frank-Projekt 2018</vt:lpstr>
      <vt:lpstr>Anne-Frank-Projekt 2018</vt:lpstr>
      <vt:lpstr>Anne-Frank-Projekt 2018</vt:lpstr>
      <vt:lpstr>Anne-Frank-Projekt 2018</vt:lpstr>
      <vt:lpstr>Anne Frank Projekt 2018</vt:lpstr>
      <vt:lpstr>Anne Frank Projekt 2018</vt:lpstr>
    </vt:vector>
  </TitlesOfParts>
  <Company>ThyssenKrupp System Engineering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Zimmer, Kevin</dc:creator>
  <cp:lastModifiedBy>Ottmar</cp:lastModifiedBy>
  <cp:revision>226</cp:revision>
  <cp:lastPrinted>2016-02-27T15:12:07Z</cp:lastPrinted>
  <dcterms:created xsi:type="dcterms:W3CDTF">2005-11-14T12:02:17Z</dcterms:created>
  <dcterms:modified xsi:type="dcterms:W3CDTF">2018-11-27T15:10:31Z</dcterms:modified>
  <cp:category>Präsentationsvorlage</cp:category>
</cp:coreProperties>
</file>